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56" r:id="rId2"/>
    <p:sldId id="304" r:id="rId3"/>
    <p:sldId id="263" r:id="rId4"/>
    <p:sldId id="330" r:id="rId5"/>
    <p:sldId id="277" r:id="rId6"/>
    <p:sldId id="279" r:id="rId7"/>
    <p:sldId id="266" r:id="rId8"/>
    <p:sldId id="275" r:id="rId9"/>
    <p:sldId id="276" r:id="rId10"/>
    <p:sldId id="273" r:id="rId11"/>
    <p:sldId id="301" r:id="rId12"/>
    <p:sldId id="274" r:id="rId13"/>
    <p:sldId id="271" r:id="rId14"/>
    <p:sldId id="269" r:id="rId15"/>
    <p:sldId id="308" r:id="rId16"/>
    <p:sldId id="309" r:id="rId17"/>
    <p:sldId id="272" r:id="rId18"/>
    <p:sldId id="259" r:id="rId19"/>
    <p:sldId id="261" r:id="rId20"/>
    <p:sldId id="258" r:id="rId21"/>
    <p:sldId id="257" r:id="rId22"/>
    <p:sldId id="306" r:id="rId23"/>
    <p:sldId id="316" r:id="rId24"/>
    <p:sldId id="313" r:id="rId25"/>
    <p:sldId id="314" r:id="rId26"/>
    <p:sldId id="315" r:id="rId27"/>
    <p:sldId id="317" r:id="rId28"/>
    <p:sldId id="319" r:id="rId29"/>
    <p:sldId id="320" r:id="rId30"/>
    <p:sldId id="321" r:id="rId31"/>
    <p:sldId id="327" r:id="rId32"/>
    <p:sldId id="322" r:id="rId33"/>
    <p:sldId id="323" r:id="rId34"/>
    <p:sldId id="324" r:id="rId35"/>
    <p:sldId id="325" r:id="rId36"/>
    <p:sldId id="326" r:id="rId37"/>
  </p:sldIdLst>
  <p:sldSz cx="9144000" cy="6858000" type="screen4x3"/>
  <p:notesSz cx="6807200" cy="993933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504478-EB8C-1843-B19B-03ACC7384C9A}" v="1" dt="2020-09-11T03:02:11.1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9"/>
    <p:restoredTop sz="92416"/>
  </p:normalViewPr>
  <p:slideViewPr>
    <p:cSldViewPr>
      <p:cViewPr varScale="1">
        <p:scale>
          <a:sx n="110" d="100"/>
          <a:sy n="110" d="100"/>
        </p:scale>
        <p:origin x="176"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47"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48" Type="http://schemas.openxmlformats.org/officeDocument/2006/relationships/customXml" Target="../customXml/item3.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文婷 柴" userId="cc3e45de-2f49-4c89-aeff-00e7b5b5da7e" providerId="ADAL" clId="{67504478-EB8C-1843-B19B-03ACC7384C9A}"/>
    <pc:docChg chg="custSel delSld modSld">
      <pc:chgData name="文婷 柴" userId="cc3e45de-2f49-4c89-aeff-00e7b5b5da7e" providerId="ADAL" clId="{67504478-EB8C-1843-B19B-03ACC7384C9A}" dt="2020-09-11T03:05:28.999" v="28" actId="12"/>
      <pc:docMkLst>
        <pc:docMk/>
      </pc:docMkLst>
      <pc:sldChg chg="modSp mod">
        <pc:chgData name="文婷 柴" userId="cc3e45de-2f49-4c89-aeff-00e7b5b5da7e" providerId="ADAL" clId="{67504478-EB8C-1843-B19B-03ACC7384C9A}" dt="2020-09-11T03:05:28.999" v="28" actId="12"/>
        <pc:sldMkLst>
          <pc:docMk/>
          <pc:sldMk cId="0" sldId="257"/>
        </pc:sldMkLst>
        <pc:spChg chg="mod">
          <ac:chgData name="文婷 柴" userId="cc3e45de-2f49-4c89-aeff-00e7b5b5da7e" providerId="ADAL" clId="{67504478-EB8C-1843-B19B-03ACC7384C9A}" dt="2020-09-11T03:05:28.999" v="28" actId="12"/>
          <ac:spMkLst>
            <pc:docMk/>
            <pc:sldMk cId="0" sldId="257"/>
            <ac:spMk id="2" creationId="{00000000-0000-0000-0000-000000000000}"/>
          </ac:spMkLst>
        </pc:spChg>
      </pc:sldChg>
      <pc:sldChg chg="modSp mod">
        <pc:chgData name="文婷 柴" userId="cc3e45de-2f49-4c89-aeff-00e7b5b5da7e" providerId="ADAL" clId="{67504478-EB8C-1843-B19B-03ACC7384C9A}" dt="2020-09-11T03:04:38.881" v="27" actId="12"/>
        <pc:sldMkLst>
          <pc:docMk/>
          <pc:sldMk cId="0" sldId="258"/>
        </pc:sldMkLst>
        <pc:spChg chg="mod">
          <ac:chgData name="文婷 柴" userId="cc3e45de-2f49-4c89-aeff-00e7b5b5da7e" providerId="ADAL" clId="{67504478-EB8C-1843-B19B-03ACC7384C9A}" dt="2020-09-11T03:04:38.881" v="27" actId="12"/>
          <ac:spMkLst>
            <pc:docMk/>
            <pc:sldMk cId="0" sldId="258"/>
            <ac:spMk id="2" creationId="{00000000-0000-0000-0000-000000000000}"/>
          </ac:spMkLst>
        </pc:spChg>
      </pc:sldChg>
      <pc:sldChg chg="addSp modSp mod">
        <pc:chgData name="文婷 柴" userId="cc3e45de-2f49-4c89-aeff-00e7b5b5da7e" providerId="ADAL" clId="{67504478-EB8C-1843-B19B-03ACC7384C9A}" dt="2020-09-11T03:02:48.955" v="26" actId="255"/>
        <pc:sldMkLst>
          <pc:docMk/>
          <pc:sldMk cId="0" sldId="259"/>
        </pc:sldMkLst>
        <pc:spChg chg="add mod">
          <ac:chgData name="文婷 柴" userId="cc3e45de-2f49-4c89-aeff-00e7b5b5da7e" providerId="ADAL" clId="{67504478-EB8C-1843-B19B-03ACC7384C9A}" dt="2020-09-11T03:02:48.955" v="26" actId="255"/>
          <ac:spMkLst>
            <pc:docMk/>
            <pc:sldMk cId="0" sldId="259"/>
            <ac:spMk id="2" creationId="{421F842F-A189-1244-A1CC-67A5F385637F}"/>
          </ac:spMkLst>
        </pc:spChg>
      </pc:sldChg>
      <pc:sldChg chg="modSp mod">
        <pc:chgData name="文婷 柴" userId="cc3e45de-2f49-4c89-aeff-00e7b5b5da7e" providerId="ADAL" clId="{67504478-EB8C-1843-B19B-03ACC7384C9A}" dt="2020-09-11T02:56:54.268" v="10" actId="12"/>
        <pc:sldMkLst>
          <pc:docMk/>
          <pc:sldMk cId="0" sldId="269"/>
        </pc:sldMkLst>
        <pc:spChg chg="mod">
          <ac:chgData name="文婷 柴" userId="cc3e45de-2f49-4c89-aeff-00e7b5b5da7e" providerId="ADAL" clId="{67504478-EB8C-1843-B19B-03ACC7384C9A}" dt="2020-09-11T02:56:54.268" v="10" actId="12"/>
          <ac:spMkLst>
            <pc:docMk/>
            <pc:sldMk cId="0" sldId="269"/>
            <ac:spMk id="5122" creationId="{00000000-0000-0000-0000-000000000000}"/>
          </ac:spMkLst>
        </pc:spChg>
      </pc:sldChg>
      <pc:sldChg chg="modSp mod">
        <pc:chgData name="文婷 柴" userId="cc3e45de-2f49-4c89-aeff-00e7b5b5da7e" providerId="ADAL" clId="{67504478-EB8C-1843-B19B-03ACC7384C9A}" dt="2020-09-11T02:55:29.113" v="7" actId="12"/>
        <pc:sldMkLst>
          <pc:docMk/>
          <pc:sldMk cId="0" sldId="275"/>
        </pc:sldMkLst>
        <pc:spChg chg="mod">
          <ac:chgData name="文婷 柴" userId="cc3e45de-2f49-4c89-aeff-00e7b5b5da7e" providerId="ADAL" clId="{67504478-EB8C-1843-B19B-03ACC7384C9A}" dt="2020-09-11T02:55:29.113" v="7" actId="12"/>
          <ac:spMkLst>
            <pc:docMk/>
            <pc:sldMk cId="0" sldId="275"/>
            <ac:spMk id="9218" creationId="{00000000-0000-0000-0000-000000000000}"/>
          </ac:spMkLst>
        </pc:spChg>
      </pc:sldChg>
      <pc:sldChg chg="modSp mod">
        <pc:chgData name="文婷 柴" userId="cc3e45de-2f49-4c89-aeff-00e7b5b5da7e" providerId="ADAL" clId="{67504478-EB8C-1843-B19B-03ACC7384C9A}" dt="2020-09-11T02:54:17.363" v="6" actId="14100"/>
        <pc:sldMkLst>
          <pc:docMk/>
          <pc:sldMk cId="0" sldId="279"/>
        </pc:sldMkLst>
        <pc:spChg chg="mod">
          <ac:chgData name="文婷 柴" userId="cc3e45de-2f49-4c89-aeff-00e7b5b5da7e" providerId="ADAL" clId="{67504478-EB8C-1843-B19B-03ACC7384C9A}" dt="2020-09-11T02:54:03.519" v="3" actId="1076"/>
          <ac:spMkLst>
            <pc:docMk/>
            <pc:sldMk cId="0" sldId="279"/>
            <ac:spMk id="8194" creationId="{00000000-0000-0000-0000-000000000000}"/>
          </ac:spMkLst>
        </pc:spChg>
        <pc:picChg chg="mod">
          <ac:chgData name="文婷 柴" userId="cc3e45de-2f49-4c89-aeff-00e7b5b5da7e" providerId="ADAL" clId="{67504478-EB8C-1843-B19B-03ACC7384C9A}" dt="2020-09-11T02:54:13.924" v="5" actId="14100"/>
          <ac:picMkLst>
            <pc:docMk/>
            <pc:sldMk cId="0" sldId="279"/>
            <ac:picMk id="4" creationId="{00000000-0000-0000-0000-000000000000}"/>
          </ac:picMkLst>
        </pc:picChg>
        <pc:picChg chg="mod">
          <ac:chgData name="文婷 柴" userId="cc3e45de-2f49-4c89-aeff-00e7b5b5da7e" providerId="ADAL" clId="{67504478-EB8C-1843-B19B-03ACC7384C9A}" dt="2020-09-11T02:54:17.363" v="6" actId="14100"/>
          <ac:picMkLst>
            <pc:docMk/>
            <pc:sldMk cId="0" sldId="279"/>
            <ac:picMk id="5" creationId="{00000000-0000-0000-0000-000000000000}"/>
          </ac:picMkLst>
        </pc:picChg>
      </pc:sldChg>
      <pc:sldChg chg="modSp mod">
        <pc:chgData name="文婷 柴" userId="cc3e45de-2f49-4c89-aeff-00e7b5b5da7e" providerId="ADAL" clId="{67504478-EB8C-1843-B19B-03ACC7384C9A}" dt="2020-09-11T02:56:06.443" v="9" actId="14100"/>
        <pc:sldMkLst>
          <pc:docMk/>
          <pc:sldMk cId="0" sldId="301"/>
        </pc:sldMkLst>
        <pc:spChg chg="mod">
          <ac:chgData name="文婷 柴" userId="cc3e45de-2f49-4c89-aeff-00e7b5b5da7e" providerId="ADAL" clId="{67504478-EB8C-1843-B19B-03ACC7384C9A}" dt="2020-09-11T02:55:51.970" v="8" actId="12"/>
          <ac:spMkLst>
            <pc:docMk/>
            <pc:sldMk cId="0" sldId="301"/>
            <ac:spMk id="2" creationId="{00000000-0000-0000-0000-000000000000}"/>
          </ac:spMkLst>
        </pc:spChg>
        <pc:picChg chg="mod">
          <ac:chgData name="文婷 柴" userId="cc3e45de-2f49-4c89-aeff-00e7b5b5da7e" providerId="ADAL" clId="{67504478-EB8C-1843-B19B-03ACC7384C9A}" dt="2020-09-11T02:56:06.443" v="9" actId="14100"/>
          <ac:picMkLst>
            <pc:docMk/>
            <pc:sldMk cId="0" sldId="301"/>
            <ac:picMk id="4" creationId="{00000000-0000-0000-0000-000000000000}"/>
          </ac:picMkLst>
        </pc:picChg>
      </pc:sldChg>
      <pc:sldChg chg="modSp mod">
        <pc:chgData name="文婷 柴" userId="cc3e45de-2f49-4c89-aeff-00e7b5b5da7e" providerId="ADAL" clId="{67504478-EB8C-1843-B19B-03ACC7384C9A}" dt="2020-09-11T02:57:26.452" v="11" actId="12"/>
        <pc:sldMkLst>
          <pc:docMk/>
          <pc:sldMk cId="0" sldId="308"/>
        </pc:sldMkLst>
        <pc:spChg chg="mod">
          <ac:chgData name="文婷 柴" userId="cc3e45de-2f49-4c89-aeff-00e7b5b5da7e" providerId="ADAL" clId="{67504478-EB8C-1843-B19B-03ACC7384C9A}" dt="2020-09-11T02:57:26.452" v="11" actId="12"/>
          <ac:spMkLst>
            <pc:docMk/>
            <pc:sldMk cId="0" sldId="308"/>
            <ac:spMk id="7170" creationId="{00000000-0000-0000-0000-000000000000}"/>
          </ac:spMkLst>
        </pc:spChg>
      </pc:sldChg>
      <pc:sldChg chg="modSp mod">
        <pc:chgData name="文婷 柴" userId="cc3e45de-2f49-4c89-aeff-00e7b5b5da7e" providerId="ADAL" clId="{67504478-EB8C-1843-B19B-03ACC7384C9A}" dt="2020-09-11T02:57:40.107" v="12" actId="12"/>
        <pc:sldMkLst>
          <pc:docMk/>
          <pc:sldMk cId="0" sldId="309"/>
        </pc:sldMkLst>
        <pc:spChg chg="mod">
          <ac:chgData name="文婷 柴" userId="cc3e45de-2f49-4c89-aeff-00e7b5b5da7e" providerId="ADAL" clId="{67504478-EB8C-1843-B19B-03ACC7384C9A}" dt="2020-09-11T02:57:40.107" v="12" actId="12"/>
          <ac:spMkLst>
            <pc:docMk/>
            <pc:sldMk cId="0" sldId="309"/>
            <ac:spMk id="9218" creationId="{00000000-0000-0000-0000-000000000000}"/>
          </ac:spMkLst>
        </pc:spChg>
      </pc:sldChg>
      <pc:sldChg chg="del">
        <pc:chgData name="文婷 柴" userId="cc3e45de-2f49-4c89-aeff-00e7b5b5da7e" providerId="ADAL" clId="{67504478-EB8C-1843-B19B-03ACC7384C9A}" dt="2020-09-08T10:12:48.041" v="0" actId="2696"/>
        <pc:sldMkLst>
          <pc:docMk/>
          <pc:sldMk cId="2267220625" sldId="328"/>
        </pc:sldMkLst>
      </pc:sldChg>
      <pc:sldChg chg="del">
        <pc:chgData name="文婷 柴" userId="cc3e45de-2f49-4c89-aeff-00e7b5b5da7e" providerId="ADAL" clId="{67504478-EB8C-1843-B19B-03ACC7384C9A}" dt="2020-09-08T10:13:17.143" v="1" actId="2696"/>
        <pc:sldMkLst>
          <pc:docMk/>
          <pc:sldMk cId="1838358631" sldId="32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6038" y="0"/>
            <a:ext cx="2949575" cy="496888"/>
          </a:xfrm>
          <a:prstGeom prst="rect">
            <a:avLst/>
          </a:prstGeom>
        </p:spPr>
        <p:txBody>
          <a:bodyPr vert="horz" lIns="91440" tIns="45720" rIns="91440" bIns="45720" rtlCol="0"/>
          <a:lstStyle>
            <a:lvl1pPr algn="r">
              <a:defRPr sz="1200"/>
            </a:lvl1pPr>
          </a:lstStyle>
          <a:p>
            <a:fld id="{5F636D5D-D90F-4752-B752-C6EA22D7622F}" type="datetimeFigureOut">
              <a:rPr lang="zh-CN" altLang="en-US" smtClean="0"/>
              <a:pPr/>
              <a:t>2020/9/11</a:t>
            </a:fld>
            <a:endParaRPr lang="zh-CN" altLang="en-US"/>
          </a:p>
        </p:txBody>
      </p:sp>
      <p:sp>
        <p:nvSpPr>
          <p:cNvPr id="4" name="页脚占位符 3"/>
          <p:cNvSpPr>
            <a:spLocks noGrp="1"/>
          </p:cNvSpPr>
          <p:nvPr>
            <p:ph type="ftr" sz="quarter" idx="2"/>
          </p:nvPr>
        </p:nvSpPr>
        <p:spPr>
          <a:xfrm>
            <a:off x="0" y="9440863"/>
            <a:ext cx="2949575" cy="4968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6038" y="9440863"/>
            <a:ext cx="2949575" cy="496887"/>
          </a:xfrm>
          <a:prstGeom prst="rect">
            <a:avLst/>
          </a:prstGeom>
        </p:spPr>
        <p:txBody>
          <a:bodyPr vert="horz" lIns="91440" tIns="45720" rIns="91440" bIns="45720" rtlCol="0" anchor="b"/>
          <a:lstStyle>
            <a:lvl1pPr algn="r">
              <a:defRPr sz="1200"/>
            </a:lvl1pPr>
          </a:lstStyle>
          <a:p>
            <a:fld id="{A0901426-9280-446C-AAD2-CB9DB31A86F2}" type="slidenum">
              <a:rPr lang="zh-CN" altLang="en-US" smtClean="0"/>
              <a:pPr/>
              <a:t>‹#›</a:t>
            </a:fld>
            <a:endParaRPr lang="zh-CN" altLang="en-US"/>
          </a:p>
        </p:txBody>
      </p:sp>
    </p:spTree>
    <p:extLst>
      <p:ext uri="{BB962C8B-B14F-4D97-AF65-F5344CB8AC3E}">
        <p14:creationId xmlns:p14="http://schemas.microsoft.com/office/powerpoint/2010/main" val="12982157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26CB7293-D5B8-4AF8-A769-5127646529BD}" type="datetimeFigureOut">
              <a:rPr lang="zh-CN" altLang="en-US" smtClean="0"/>
              <a:pPr/>
              <a:t>2020/9/11</a:t>
            </a:fld>
            <a:endParaRPr lang="zh-CN" altLang="en-US"/>
          </a:p>
        </p:txBody>
      </p:sp>
      <p:sp>
        <p:nvSpPr>
          <p:cNvPr id="4" name="幻灯片图像占位符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720" y="4721186"/>
            <a:ext cx="544576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377AF0EF-51F0-49D6-AE5F-2FB726D410C2}" type="slidenum">
              <a:rPr lang="zh-CN" altLang="en-US" smtClean="0"/>
              <a:pPr/>
              <a:t>‹#›</a:t>
            </a:fld>
            <a:endParaRPr lang="zh-CN" altLang="en-US"/>
          </a:p>
        </p:txBody>
      </p:sp>
    </p:spTree>
    <p:extLst>
      <p:ext uri="{BB962C8B-B14F-4D97-AF65-F5344CB8AC3E}">
        <p14:creationId xmlns:p14="http://schemas.microsoft.com/office/powerpoint/2010/main" val="4066374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p:spPr>
      </p:sp>
      <p:sp>
        <p:nvSpPr>
          <p:cNvPr id="54275" name="备注占位符 2"/>
          <p:cNvSpPr>
            <a:spLocks noGrp="1"/>
          </p:cNvSpPr>
          <p:nvPr>
            <p:ph type="body" idx="1"/>
          </p:nvPr>
        </p:nvSpPr>
        <p:spPr bwMode="auto">
          <a:noFill/>
        </p:spPr>
        <p:txBody>
          <a:bodyPr wrap="square" numCol="1" anchor="t" anchorCtr="0" compatLnSpc="1">
            <a:prstTxWarp prst="textNoShape">
              <a:avLst/>
            </a:prstTxWarp>
          </a:bodyPr>
          <a:lstStyle/>
          <a:p>
            <a:r>
              <a:rPr lang="en-US" altLang="zh-CN" dirty="0"/>
              <a:t>A.</a:t>
            </a:r>
            <a:r>
              <a:rPr lang="zh-CN" altLang="en-US" dirty="0"/>
              <a:t>鳝鱼，硬骨鱼纲</a:t>
            </a:r>
            <a:r>
              <a:rPr lang="en-US" altLang="zh-CN" dirty="0"/>
              <a:t>-</a:t>
            </a:r>
            <a:r>
              <a:rPr lang="zh-CN" altLang="en-US" dirty="0"/>
              <a:t>合鳃鱼目</a:t>
            </a:r>
            <a:r>
              <a:rPr lang="en-US" altLang="zh-CN" dirty="0"/>
              <a:t>/</a:t>
            </a:r>
            <a:r>
              <a:rPr lang="zh-CN" altLang="en-US" dirty="0"/>
              <a:t>科</a:t>
            </a:r>
            <a:r>
              <a:rPr lang="en-US" altLang="zh-CN" dirty="0"/>
              <a:t>-</a:t>
            </a:r>
            <a:r>
              <a:rPr lang="zh-CN" altLang="en-US" dirty="0"/>
              <a:t>黄鳝属；</a:t>
            </a:r>
            <a:r>
              <a:rPr lang="en-US" altLang="zh-CN" dirty="0"/>
              <a:t>B.</a:t>
            </a:r>
            <a:r>
              <a:rPr lang="zh-CN" altLang="en-US" dirty="0"/>
              <a:t>泥鳅，硬骨鱼纲</a:t>
            </a:r>
            <a:r>
              <a:rPr lang="en-US" altLang="zh-CN" dirty="0"/>
              <a:t>-</a:t>
            </a:r>
            <a:r>
              <a:rPr lang="zh-CN" altLang="en-US" dirty="0"/>
              <a:t>鲤形目</a:t>
            </a:r>
            <a:r>
              <a:rPr lang="en-US" altLang="zh-CN" dirty="0"/>
              <a:t>-</a:t>
            </a:r>
            <a:r>
              <a:rPr lang="zh-CN" altLang="en-US" dirty="0"/>
              <a:t>鳅科</a:t>
            </a:r>
          </a:p>
        </p:txBody>
      </p:sp>
      <p:sp>
        <p:nvSpPr>
          <p:cNvPr id="5427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D08DD17-8E9C-4048-B9A0-A581C05681C6}" type="slidenum">
              <a:rPr lang="zh-CN" altLang="en-US" smtClean="0">
                <a:ea typeface="宋体" pitchFamily="2" charset="-122"/>
              </a:rPr>
              <a:pPr/>
              <a:t>5</a:t>
            </a:fld>
            <a:endParaRPr lang="zh-CN" altLang="en-US">
              <a:ea typeface="宋体" pitchFamily="2" charset="-122"/>
            </a:endParaRPr>
          </a:p>
        </p:txBody>
      </p:sp>
    </p:spTree>
    <p:extLst>
      <p:ext uri="{BB962C8B-B14F-4D97-AF65-F5344CB8AC3E}">
        <p14:creationId xmlns:p14="http://schemas.microsoft.com/office/powerpoint/2010/main" val="1232766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0CB7BC-D62E-4181-BF15-804C1C7417C9}" type="slidenum">
              <a:rPr lang="en-GB"/>
              <a:pPr/>
              <a:t>16</a:t>
            </a:fld>
            <a:endParaRPr lang="en-GB"/>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458218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p:spPr>
      </p:sp>
      <p:sp>
        <p:nvSpPr>
          <p:cNvPr id="60419"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a:p>
        </p:txBody>
      </p:sp>
      <p:sp>
        <p:nvSpPr>
          <p:cNvPr id="6042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3BE0054-450E-44DA-A19E-DA829F3E4CC3}" type="slidenum">
              <a:rPr lang="zh-CN" altLang="en-US" smtClean="0">
                <a:ea typeface="宋体" pitchFamily="2" charset="-122"/>
              </a:rPr>
              <a:pPr/>
              <a:t>18</a:t>
            </a:fld>
            <a:endParaRPr lang="zh-CN" altLang="en-US">
              <a:ea typeface="宋体" pitchFamily="2" charset="-122"/>
            </a:endParaRPr>
          </a:p>
        </p:txBody>
      </p:sp>
    </p:spTree>
    <p:extLst>
      <p:ext uri="{BB962C8B-B14F-4D97-AF65-F5344CB8AC3E}">
        <p14:creationId xmlns:p14="http://schemas.microsoft.com/office/powerpoint/2010/main" val="245589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FD8465-D49B-4439-A687-93857B6924F2}" type="slidenum">
              <a:rPr lang="en-GB"/>
              <a:pPr/>
              <a:t>7</a:t>
            </a:fld>
            <a:endParaRPr lang="en-GB"/>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190927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1.Axolotl, [</a:t>
            </a:r>
            <a:r>
              <a:rPr lang="zh-CN" altLang="en-US" dirty="0"/>
              <a:t>脊椎</a:t>
            </a:r>
            <a:r>
              <a:rPr lang="en-US" altLang="zh-CN" dirty="0"/>
              <a:t>] </a:t>
            </a:r>
            <a:r>
              <a:rPr lang="zh-CN" altLang="en-US" dirty="0"/>
              <a:t>美西螈  </a:t>
            </a:r>
            <a:r>
              <a:rPr lang="en-US" altLang="zh-CN" sz="1200" kern="1200" dirty="0">
                <a:solidFill>
                  <a:schemeClr val="tx1"/>
                </a:solidFill>
                <a:latin typeface="+mn-lt"/>
                <a:ea typeface="+mn-ea"/>
                <a:cs typeface="+mn-cs"/>
              </a:rPr>
              <a:t>A newt is an aquatic amphibian of the family </a:t>
            </a:r>
            <a:r>
              <a:rPr lang="en-US" altLang="zh-CN" sz="1200" kern="1200" dirty="0" err="1">
                <a:solidFill>
                  <a:schemeClr val="tx1"/>
                </a:solidFill>
                <a:latin typeface="+mn-lt"/>
                <a:ea typeface="+mn-ea"/>
                <a:cs typeface="+mn-cs"/>
              </a:rPr>
              <a:t>Salamandridae</a:t>
            </a:r>
            <a:r>
              <a:rPr lang="en-US" altLang="zh-CN" sz="1200" kern="1200" dirty="0">
                <a:solidFill>
                  <a:schemeClr val="tx1"/>
                </a:solidFill>
                <a:latin typeface="+mn-lt"/>
                <a:ea typeface="+mn-ea"/>
                <a:cs typeface="+mn-cs"/>
              </a:rPr>
              <a:t>, although not all aquatic</a:t>
            </a:r>
            <a:r>
              <a:rPr lang="en-US" altLang="zh-CN" sz="1200" b="1" i="1" kern="1200" dirty="0">
                <a:solidFill>
                  <a:schemeClr val="tx1"/>
                </a:solidFill>
                <a:latin typeface="+mn-lt"/>
                <a:ea typeface="+mn-ea"/>
                <a:cs typeface="+mn-cs"/>
              </a:rPr>
              <a:t> </a:t>
            </a:r>
            <a:r>
              <a:rPr lang="en-US" altLang="zh-CN" sz="1200" kern="1200" dirty="0">
                <a:solidFill>
                  <a:schemeClr val="tx1"/>
                </a:solidFill>
                <a:latin typeface="+mn-lt"/>
                <a:ea typeface="+mn-ea"/>
                <a:cs typeface="+mn-cs"/>
              </a:rPr>
              <a:t>salamanders are considered newts.</a:t>
            </a:r>
            <a:endParaRPr lang="zh-CN" altLang="en-US" dirty="0"/>
          </a:p>
        </p:txBody>
      </p:sp>
      <p:sp>
        <p:nvSpPr>
          <p:cNvPr id="4" name="灯片编号占位符 3"/>
          <p:cNvSpPr>
            <a:spLocks noGrp="1"/>
          </p:cNvSpPr>
          <p:nvPr>
            <p:ph type="sldNum" sz="quarter" idx="10"/>
          </p:nvPr>
        </p:nvSpPr>
        <p:spPr/>
        <p:txBody>
          <a:bodyPr/>
          <a:lstStyle/>
          <a:p>
            <a:fld id="{377AF0EF-51F0-49D6-AE5F-2FB726D410C2}" type="slidenum">
              <a:rPr lang="zh-CN" altLang="en-US" smtClean="0"/>
              <a:pPr/>
              <a:t>8</a:t>
            </a:fld>
            <a:endParaRPr lang="zh-CN" altLang="en-US"/>
          </a:p>
        </p:txBody>
      </p:sp>
    </p:spTree>
    <p:extLst>
      <p:ext uri="{BB962C8B-B14F-4D97-AF65-F5344CB8AC3E}">
        <p14:creationId xmlns:p14="http://schemas.microsoft.com/office/powerpoint/2010/main" val="579402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p:spPr>
      </p:sp>
      <p:sp>
        <p:nvSpPr>
          <p:cNvPr id="55299" name="备注占位符 2"/>
          <p:cNvSpPr>
            <a:spLocks noGrp="1"/>
          </p:cNvSpPr>
          <p:nvPr>
            <p:ph type="body" idx="1"/>
          </p:nvPr>
        </p:nvSpPr>
        <p:spPr bwMode="auto">
          <a:noFill/>
        </p:spPr>
        <p:txBody>
          <a:bodyPr wrap="square" numCol="1" anchor="t" anchorCtr="0" compatLnSpc="1">
            <a:prstTxWarp prst="textNoShape">
              <a:avLst/>
            </a:prstTxWarp>
          </a:bodyPr>
          <a:lstStyle/>
          <a:p>
            <a:r>
              <a:rPr lang="en-US" altLang="zh-CN"/>
              <a:t>1.</a:t>
            </a:r>
            <a:r>
              <a:rPr lang="zh-CN" altLang="en-US"/>
              <a:t>大鲵，两栖纲</a:t>
            </a:r>
            <a:r>
              <a:rPr lang="en-US" altLang="zh-CN"/>
              <a:t>-</a:t>
            </a:r>
            <a:r>
              <a:rPr lang="zh-CN" altLang="en-US"/>
              <a:t>有尾目</a:t>
            </a:r>
            <a:r>
              <a:rPr lang="en-US" altLang="zh-CN"/>
              <a:t>-</a:t>
            </a:r>
            <a:r>
              <a:rPr lang="zh-CN" altLang="en-US"/>
              <a:t>隐鳃鲵科</a:t>
            </a:r>
            <a:r>
              <a:rPr lang="en-US" altLang="zh-CN"/>
              <a:t>-</a:t>
            </a:r>
            <a:r>
              <a:rPr lang="zh-CN" altLang="en-US"/>
              <a:t>大鲵属。</a:t>
            </a:r>
          </a:p>
        </p:txBody>
      </p:sp>
      <p:sp>
        <p:nvSpPr>
          <p:cNvPr id="5530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DBCA68F-296B-4418-BEB3-5C34D3A9FC7A}" type="slidenum">
              <a:rPr lang="zh-CN" altLang="en-US" smtClean="0">
                <a:ea typeface="宋体" pitchFamily="2" charset="-122"/>
              </a:rPr>
              <a:pPr/>
              <a:t>9</a:t>
            </a:fld>
            <a:endParaRPr lang="zh-CN" altLang="en-US">
              <a:ea typeface="宋体" pitchFamily="2" charset="-122"/>
            </a:endParaRPr>
          </a:p>
        </p:txBody>
      </p:sp>
    </p:spTree>
    <p:extLst>
      <p:ext uri="{BB962C8B-B14F-4D97-AF65-F5344CB8AC3E}">
        <p14:creationId xmlns:p14="http://schemas.microsoft.com/office/powerpoint/2010/main" val="1333651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Turtle-in water</a:t>
            </a:r>
            <a:endParaRPr kumimoji="1" lang="zh-CN" altLang="en-US" dirty="0"/>
          </a:p>
        </p:txBody>
      </p:sp>
      <p:sp>
        <p:nvSpPr>
          <p:cNvPr id="4" name="幻灯片编号占位符 3"/>
          <p:cNvSpPr>
            <a:spLocks noGrp="1"/>
          </p:cNvSpPr>
          <p:nvPr>
            <p:ph type="sldNum" sz="quarter" idx="10"/>
          </p:nvPr>
        </p:nvSpPr>
        <p:spPr/>
        <p:txBody>
          <a:bodyPr/>
          <a:lstStyle/>
          <a:p>
            <a:fld id="{377AF0EF-51F0-49D6-AE5F-2FB726D410C2}" type="slidenum">
              <a:rPr lang="zh-CN" altLang="en-US" smtClean="0"/>
              <a:pPr/>
              <a:t>10</a:t>
            </a:fld>
            <a:endParaRPr lang="zh-CN" altLang="en-US"/>
          </a:p>
        </p:txBody>
      </p:sp>
    </p:spTree>
    <p:extLst>
      <p:ext uri="{BB962C8B-B14F-4D97-AF65-F5344CB8AC3E}">
        <p14:creationId xmlns:p14="http://schemas.microsoft.com/office/powerpoint/2010/main" val="1857386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Camoouflage</a:t>
            </a:r>
            <a:r>
              <a:rPr lang="en-US" altLang="zh-CN" dirty="0"/>
              <a:t>, mimicry, imitate, look large, hiss, play dead, </a:t>
            </a:r>
            <a:r>
              <a:rPr lang="en-US" altLang="zh-CN" dirty="0" err="1"/>
              <a:t>venom,shedding</a:t>
            </a:r>
            <a:r>
              <a:rPr lang="en-US" altLang="zh-CN" dirty="0"/>
              <a:t> tail, gecko,</a:t>
            </a:r>
            <a:endParaRPr lang="zh-CN" altLang="en-US" dirty="0"/>
          </a:p>
        </p:txBody>
      </p:sp>
      <p:sp>
        <p:nvSpPr>
          <p:cNvPr id="4" name="灯片编号占位符 3"/>
          <p:cNvSpPr>
            <a:spLocks noGrp="1"/>
          </p:cNvSpPr>
          <p:nvPr>
            <p:ph type="sldNum" sz="quarter" idx="10"/>
          </p:nvPr>
        </p:nvSpPr>
        <p:spPr/>
        <p:txBody>
          <a:bodyPr/>
          <a:lstStyle/>
          <a:p>
            <a:fld id="{377AF0EF-51F0-49D6-AE5F-2FB726D410C2}" type="slidenum">
              <a:rPr lang="zh-CN" altLang="en-US" smtClean="0"/>
              <a:pPr/>
              <a:t>11</a:t>
            </a:fld>
            <a:endParaRPr lang="zh-CN" altLang="en-US"/>
          </a:p>
        </p:txBody>
      </p:sp>
    </p:spTree>
    <p:extLst>
      <p:ext uri="{BB962C8B-B14F-4D97-AF65-F5344CB8AC3E}">
        <p14:creationId xmlns:p14="http://schemas.microsoft.com/office/powerpoint/2010/main" val="541107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p:spPr>
      </p:sp>
      <p:sp>
        <p:nvSpPr>
          <p:cNvPr id="5632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a:p>
        </p:txBody>
      </p:sp>
      <p:sp>
        <p:nvSpPr>
          <p:cNvPr id="5632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C36641B-E982-48C8-81E5-679B0A891883}" type="slidenum">
              <a:rPr lang="zh-CN" altLang="en-US" smtClean="0">
                <a:ea typeface="宋体" pitchFamily="2" charset="-122"/>
              </a:rPr>
              <a:pPr/>
              <a:t>12</a:t>
            </a:fld>
            <a:endParaRPr lang="zh-CN" altLang="en-US">
              <a:ea typeface="宋体" pitchFamily="2" charset="-122"/>
            </a:endParaRPr>
          </a:p>
        </p:txBody>
      </p:sp>
    </p:spTree>
    <p:extLst>
      <p:ext uri="{BB962C8B-B14F-4D97-AF65-F5344CB8AC3E}">
        <p14:creationId xmlns:p14="http://schemas.microsoft.com/office/powerpoint/2010/main" val="2008476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723808-C92D-46B3-98D4-8461990C6392}" type="slidenum">
              <a:rPr lang="en-GB"/>
              <a:pPr/>
              <a:t>14</a:t>
            </a:fld>
            <a:endParaRPr lang="en-GB"/>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842829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F9E6C7-A3B2-47A3-8904-8F43FE9551D9}" type="slidenum">
              <a:rPr lang="en-GB"/>
              <a:pPr/>
              <a:t>15</a:t>
            </a:fld>
            <a:endParaRPr lang="en-GB"/>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632632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FB00BEB-9F08-4156-99BB-3E85AA0B8260}" type="datetimeFigureOut">
              <a:rPr lang="zh-CN" altLang="en-US" smtClean="0"/>
              <a:pPr/>
              <a:t>2020/9/11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128F22-823E-4E2B-9862-10C47A1408C4}"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B00BEB-9F08-4156-99BB-3E85AA0B8260}" type="datetimeFigureOut">
              <a:rPr lang="zh-CN" altLang="en-US" smtClean="0"/>
              <a:pPr/>
              <a:t>2020/9/11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128F22-823E-4E2B-9862-10C47A1408C4}"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B00BEB-9F08-4156-99BB-3E85AA0B8260}" type="datetimeFigureOut">
              <a:rPr lang="zh-CN" altLang="en-US" smtClean="0"/>
              <a:pPr/>
              <a:t>2020/9/11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128F22-823E-4E2B-9862-10C47A1408C4}"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B00BEB-9F08-4156-99BB-3E85AA0B8260}" type="datetimeFigureOut">
              <a:rPr lang="zh-CN" altLang="en-US" smtClean="0"/>
              <a:pPr/>
              <a:t>2020/9/11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128F22-823E-4E2B-9862-10C47A1408C4}"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FB00BEB-9F08-4156-99BB-3E85AA0B8260}" type="datetimeFigureOut">
              <a:rPr lang="zh-CN" altLang="en-US" smtClean="0"/>
              <a:pPr/>
              <a:t>2020/9/11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128F22-823E-4E2B-9862-10C47A1408C4}"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FB00BEB-9F08-4156-99BB-3E85AA0B8260}" type="datetimeFigureOut">
              <a:rPr lang="zh-CN" altLang="en-US" smtClean="0"/>
              <a:pPr/>
              <a:t>2020/9/11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128F22-823E-4E2B-9862-10C47A1408C4}"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FB00BEB-9F08-4156-99BB-3E85AA0B8260}" type="datetimeFigureOut">
              <a:rPr lang="zh-CN" altLang="en-US" smtClean="0"/>
              <a:pPr/>
              <a:t>2020/9/11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E128F22-823E-4E2B-9862-10C47A1408C4}"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FB00BEB-9F08-4156-99BB-3E85AA0B8260}" type="datetimeFigureOut">
              <a:rPr lang="zh-CN" altLang="en-US" smtClean="0"/>
              <a:pPr/>
              <a:t>2020/9/11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128F22-823E-4E2B-9862-10C47A1408C4}"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B00BEB-9F08-4156-99BB-3E85AA0B8260}" type="datetimeFigureOut">
              <a:rPr lang="zh-CN" altLang="en-US" smtClean="0"/>
              <a:pPr/>
              <a:t>2020/9/11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E128F22-823E-4E2B-9862-10C47A1408C4}"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FB00BEB-9F08-4156-99BB-3E85AA0B8260}" type="datetimeFigureOut">
              <a:rPr lang="zh-CN" altLang="en-US" smtClean="0"/>
              <a:pPr/>
              <a:t>2020/9/11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128F22-823E-4E2B-9862-10C47A1408C4}"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FB00BEB-9F08-4156-99BB-3E85AA0B8260}" type="datetimeFigureOut">
              <a:rPr lang="zh-CN" altLang="en-US" smtClean="0"/>
              <a:pPr/>
              <a:t>2020/9/11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128F22-823E-4E2B-9862-10C47A1408C4}"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8488C4"/>
            </a:gs>
            <a:gs pos="53000">
              <a:srgbClr val="D4DEFF"/>
            </a:gs>
            <a:gs pos="83000">
              <a:srgbClr val="D4DEFF"/>
            </a:gs>
            <a:gs pos="100000">
              <a:srgbClr val="96AB94"/>
            </a:gs>
          </a:gsLst>
          <a:lin ang="5400000" scaled="0"/>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B00BEB-9F08-4156-99BB-3E85AA0B8260}" type="datetimeFigureOut">
              <a:rPr lang="zh-CN" altLang="en-US" smtClean="0"/>
              <a:pPr/>
              <a:t>2020/9/11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128F22-823E-4E2B-9862-10C47A1408C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image" Target="../media/image25.gif"/><Relationship Id="rId4" Type="http://schemas.openxmlformats.org/officeDocument/2006/relationships/image" Target="../media/image24.jpeg"/><Relationship Id="rId9"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4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2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Features of main groups</a:t>
            </a:r>
            <a:br>
              <a:rPr lang="en-US" altLang="zh-CN" dirty="0"/>
            </a:br>
            <a:r>
              <a:rPr lang="en-US" altLang="zh-CN" dirty="0"/>
              <a:t>-vertebrates</a:t>
            </a:r>
            <a:endParaRPr lang="zh-CN" altLang="en-US" dirty="0"/>
          </a:p>
        </p:txBody>
      </p:sp>
      <p:sp>
        <p:nvSpPr>
          <p:cNvPr id="3" name="副标题 2"/>
          <p:cNvSpPr>
            <a:spLocks noGrp="1"/>
          </p:cNvSpPr>
          <p:nvPr>
            <p:ph type="subTitle" idx="1"/>
          </p:nvPr>
        </p:nvSpPr>
        <p:spPr/>
        <p:txBody>
          <a:bodyPr/>
          <a:lstStyle/>
          <a:p>
            <a:r>
              <a:rPr lang="en-US" altLang="zh-CN" dirty="0" err="1"/>
              <a:t>Wenting</a:t>
            </a:r>
            <a:r>
              <a:rPr lang="en-US" altLang="zh-CN" dirty="0"/>
              <a:t> </a:t>
            </a:r>
            <a:r>
              <a:rPr lang="en-US" altLang="zh-CN" dirty="0" err="1"/>
              <a:t>Chai</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0" y="260648"/>
            <a:ext cx="6681366" cy="1143000"/>
          </a:xfrm>
        </p:spPr>
        <p:txBody>
          <a:bodyPr/>
          <a:lstStyle/>
          <a:p>
            <a:pPr eaLnBrk="1" hangingPunct="1"/>
            <a:r>
              <a:rPr lang="en-US" altLang="zh-CN" dirty="0"/>
              <a:t>Reptiles</a:t>
            </a:r>
            <a:endParaRPr lang="zh-CN" altLang="en-US" dirty="0"/>
          </a:p>
        </p:txBody>
      </p:sp>
      <p:pic>
        <p:nvPicPr>
          <p:cNvPr id="11267" name="Picture 2" descr="C:\Users\Administrator\Desktop\green-turtle.jpg"/>
          <p:cNvPicPr>
            <a:picLocks noChangeAspect="1" noChangeArrowheads="1"/>
          </p:cNvPicPr>
          <p:nvPr/>
        </p:nvPicPr>
        <p:blipFill>
          <a:blip r:embed="rId3" cstate="print"/>
          <a:srcRect/>
          <a:stretch>
            <a:fillRect/>
          </a:stretch>
        </p:blipFill>
        <p:spPr bwMode="auto">
          <a:xfrm>
            <a:off x="0" y="1410891"/>
            <a:ext cx="3452813" cy="2589610"/>
          </a:xfrm>
          <a:prstGeom prst="rect">
            <a:avLst/>
          </a:prstGeom>
          <a:noFill/>
          <a:ln w="9525">
            <a:noFill/>
            <a:miter lim="800000"/>
            <a:headEnd/>
            <a:tailEnd/>
          </a:ln>
        </p:spPr>
      </p:pic>
      <p:pic>
        <p:nvPicPr>
          <p:cNvPr id="11269" name="Picture 4" descr="C:\Users\Administrator\Desktop\crocodile2.jpg"/>
          <p:cNvPicPr>
            <a:picLocks noChangeAspect="1" noChangeArrowheads="1"/>
          </p:cNvPicPr>
          <p:nvPr/>
        </p:nvPicPr>
        <p:blipFill>
          <a:blip r:embed="rId4" cstate="print"/>
          <a:srcRect/>
          <a:stretch>
            <a:fillRect/>
          </a:stretch>
        </p:blipFill>
        <p:spPr bwMode="auto">
          <a:xfrm>
            <a:off x="5615608" y="4211228"/>
            <a:ext cx="3528392" cy="2646772"/>
          </a:xfrm>
          <a:prstGeom prst="rect">
            <a:avLst/>
          </a:prstGeom>
          <a:noFill/>
          <a:ln w="9525">
            <a:noFill/>
            <a:miter lim="800000"/>
            <a:headEnd/>
            <a:tailEnd/>
          </a:ln>
        </p:spPr>
      </p:pic>
      <p:pic>
        <p:nvPicPr>
          <p:cNvPr id="11270" name="Picture 5" descr="C:\Users\Administrator\Desktop\collared-lizard.jpg"/>
          <p:cNvPicPr>
            <a:picLocks noChangeAspect="1" noChangeArrowheads="1"/>
          </p:cNvPicPr>
          <p:nvPr/>
        </p:nvPicPr>
        <p:blipFill>
          <a:blip r:embed="rId5" cstate="print"/>
          <a:srcRect/>
          <a:stretch>
            <a:fillRect/>
          </a:stretch>
        </p:blipFill>
        <p:spPr bwMode="auto">
          <a:xfrm>
            <a:off x="5039544" y="0"/>
            <a:ext cx="4104456" cy="2297518"/>
          </a:xfrm>
          <a:prstGeom prst="rect">
            <a:avLst/>
          </a:prstGeom>
          <a:noFill/>
          <a:ln w="9525">
            <a:noFill/>
            <a:miter lim="800000"/>
            <a:headEnd/>
            <a:tailEnd/>
          </a:ln>
        </p:spPr>
      </p:pic>
      <p:pic>
        <p:nvPicPr>
          <p:cNvPr id="11271" name="Picture 6" descr="C:\Users\Administrator\Desktop\corn snake.jpg"/>
          <p:cNvPicPr>
            <a:picLocks noChangeAspect="1" noChangeArrowheads="1"/>
          </p:cNvPicPr>
          <p:nvPr/>
        </p:nvPicPr>
        <p:blipFill>
          <a:blip r:embed="rId6" cstate="print"/>
          <a:srcRect/>
          <a:stretch>
            <a:fillRect/>
          </a:stretch>
        </p:blipFill>
        <p:spPr bwMode="auto">
          <a:xfrm>
            <a:off x="899592" y="4149080"/>
            <a:ext cx="3754715" cy="2495749"/>
          </a:xfrm>
          <a:prstGeom prst="rect">
            <a:avLst/>
          </a:prstGeom>
          <a:noFill/>
          <a:ln w="9525">
            <a:noFill/>
            <a:miter lim="800000"/>
            <a:headEnd/>
            <a:tailEnd/>
          </a:ln>
        </p:spPr>
      </p:pic>
      <p:pic>
        <p:nvPicPr>
          <p:cNvPr id="2" name="Picture 2" descr="c:\users\administrator\appdata\roaming\360se6\User Data\temp\5527010_190530307146_2.jpg"/>
          <p:cNvPicPr>
            <a:picLocks noChangeAspect="1" noChangeArrowheads="1"/>
          </p:cNvPicPr>
          <p:nvPr/>
        </p:nvPicPr>
        <p:blipFill>
          <a:blip r:embed="rId7" cstate="print"/>
          <a:srcRect/>
          <a:stretch>
            <a:fillRect/>
          </a:stretch>
        </p:blipFill>
        <p:spPr bwMode="auto">
          <a:xfrm>
            <a:off x="3275856" y="2060848"/>
            <a:ext cx="3456384" cy="231550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11267"/>
                                        </p:tgtEl>
                                        <p:attrNameLst>
                                          <p:attrName>style.visibility</p:attrName>
                                        </p:attrNameLst>
                                      </p:cBhvr>
                                      <p:to>
                                        <p:strVal val="visible"/>
                                      </p:to>
                                    </p:set>
                                    <p:animEffect transition="in" filter="blinds(horizontal)">
                                      <p:cBhvr>
                                        <p:cTn id="12" dur="500"/>
                                        <p:tgtEl>
                                          <p:spTgt spid="11267"/>
                                        </p:tgtEl>
                                      </p:cBhvr>
                                    </p:animEffect>
                                  </p:childTnLst>
                                </p:cTn>
                              </p:par>
                            </p:childTnLst>
                          </p:cTn>
                        </p:par>
                        <p:par>
                          <p:cTn id="13" fill="hold">
                            <p:stCondLst>
                              <p:cond delay="1000"/>
                            </p:stCondLst>
                            <p:childTnLst>
                              <p:par>
                                <p:cTn id="14" presetID="9" presetClass="entr" presetSubtype="0" fill="hold" nodeType="afterEffect">
                                  <p:stCondLst>
                                    <p:cond delay="0"/>
                                  </p:stCondLst>
                                  <p:childTnLst>
                                    <p:set>
                                      <p:cBhvr>
                                        <p:cTn id="15" dur="1" fill="hold">
                                          <p:stCondLst>
                                            <p:cond delay="0"/>
                                          </p:stCondLst>
                                        </p:cTn>
                                        <p:tgtEl>
                                          <p:spTgt spid="11270"/>
                                        </p:tgtEl>
                                        <p:attrNameLst>
                                          <p:attrName>style.visibility</p:attrName>
                                        </p:attrNameLst>
                                      </p:cBhvr>
                                      <p:to>
                                        <p:strVal val="visible"/>
                                      </p:to>
                                    </p:set>
                                    <p:animEffect transition="in" filter="dissolve">
                                      <p:cBhvr>
                                        <p:cTn id="16" dur="500"/>
                                        <p:tgtEl>
                                          <p:spTgt spid="11270"/>
                                        </p:tgtEl>
                                      </p:cBhvr>
                                    </p:animEffect>
                                  </p:childTnLst>
                                </p:cTn>
                              </p:par>
                            </p:childTnLst>
                          </p:cTn>
                        </p:par>
                        <p:par>
                          <p:cTn id="17" fill="hold">
                            <p:stCondLst>
                              <p:cond delay="1500"/>
                            </p:stCondLst>
                            <p:childTnLst>
                              <p:par>
                                <p:cTn id="18" presetID="3" presetClass="entr" presetSubtype="10" fill="hold" nodeType="afterEffect">
                                  <p:stCondLst>
                                    <p:cond delay="0"/>
                                  </p:stCondLst>
                                  <p:childTnLst>
                                    <p:set>
                                      <p:cBhvr>
                                        <p:cTn id="19" dur="1" fill="hold">
                                          <p:stCondLst>
                                            <p:cond delay="0"/>
                                          </p:stCondLst>
                                        </p:cTn>
                                        <p:tgtEl>
                                          <p:spTgt spid="11271"/>
                                        </p:tgtEl>
                                        <p:attrNameLst>
                                          <p:attrName>style.visibility</p:attrName>
                                        </p:attrNameLst>
                                      </p:cBhvr>
                                      <p:to>
                                        <p:strVal val="visible"/>
                                      </p:to>
                                    </p:set>
                                    <p:animEffect transition="in" filter="blinds(horizontal)">
                                      <p:cBhvr>
                                        <p:cTn id="20" dur="500"/>
                                        <p:tgtEl>
                                          <p:spTgt spid="11271"/>
                                        </p:tgtEl>
                                      </p:cBhvr>
                                    </p:animEffect>
                                  </p:childTnLst>
                                </p:cTn>
                              </p:par>
                            </p:childTnLst>
                          </p:cTn>
                        </p:par>
                        <p:par>
                          <p:cTn id="21" fill="hold">
                            <p:stCondLst>
                              <p:cond delay="2000"/>
                            </p:stCondLst>
                            <p:childTnLst>
                              <p:par>
                                <p:cTn id="22" presetID="5" presetClass="entr" presetSubtype="10" fill="hold" nodeType="afterEffect">
                                  <p:stCondLst>
                                    <p:cond delay="0"/>
                                  </p:stCondLst>
                                  <p:childTnLst>
                                    <p:set>
                                      <p:cBhvr>
                                        <p:cTn id="23" dur="1" fill="hold">
                                          <p:stCondLst>
                                            <p:cond delay="0"/>
                                          </p:stCondLst>
                                        </p:cTn>
                                        <p:tgtEl>
                                          <p:spTgt spid="11269"/>
                                        </p:tgtEl>
                                        <p:attrNameLst>
                                          <p:attrName>style.visibility</p:attrName>
                                        </p:attrNameLst>
                                      </p:cBhvr>
                                      <p:to>
                                        <p:strVal val="visible"/>
                                      </p:to>
                                    </p:set>
                                    <p:animEffect transition="in" filter="checkerboard(across)">
                                      <p:cBhvr>
                                        <p:cTn id="24" dur="500"/>
                                        <p:tgtEl>
                                          <p:spTgt spid="11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administrator\appdata\roaming\360se6\User Data\temp\800px-Phelsuma_dubia_edit1.jpg"/>
          <p:cNvPicPr>
            <a:picLocks noChangeAspect="1" noChangeArrowheads="1"/>
          </p:cNvPicPr>
          <p:nvPr/>
        </p:nvPicPr>
        <p:blipFill>
          <a:blip r:embed="rId3" cstate="print"/>
          <a:srcRect/>
          <a:stretch>
            <a:fillRect/>
          </a:stretch>
        </p:blipFill>
        <p:spPr bwMode="auto">
          <a:xfrm>
            <a:off x="539552" y="3700468"/>
            <a:ext cx="4730386" cy="3157532"/>
          </a:xfrm>
          <a:prstGeom prst="rect">
            <a:avLst/>
          </a:prstGeom>
          <a:noFill/>
        </p:spPr>
      </p:pic>
      <p:pic>
        <p:nvPicPr>
          <p:cNvPr id="71682" name="Picture 2" descr="c:\users\administrator\appdata\roaming\360se6\User Data\temp\W020130604536203575323.jpg"/>
          <p:cNvPicPr>
            <a:picLocks noChangeAspect="1" noChangeArrowheads="1"/>
          </p:cNvPicPr>
          <p:nvPr/>
        </p:nvPicPr>
        <p:blipFill>
          <a:blip r:embed="rId4" cstate="print"/>
          <a:srcRect/>
          <a:stretch>
            <a:fillRect/>
          </a:stretch>
        </p:blipFill>
        <p:spPr bwMode="auto">
          <a:xfrm>
            <a:off x="4844338" y="0"/>
            <a:ext cx="4299662" cy="3356992"/>
          </a:xfrm>
          <a:prstGeom prst="rect">
            <a:avLst/>
          </a:prstGeom>
          <a:noFill/>
        </p:spPr>
      </p:pic>
      <p:pic>
        <p:nvPicPr>
          <p:cNvPr id="4" name="Picture 2" descr="c:\users\administrator\appdata\roaming\360se6\User Data\temp\t01ae0645f9bd9e475d.gif"/>
          <p:cNvPicPr>
            <a:picLocks noChangeAspect="1" noChangeArrowheads="1"/>
          </p:cNvPicPr>
          <p:nvPr/>
        </p:nvPicPr>
        <p:blipFill>
          <a:blip r:embed="rId5" cstate="print"/>
          <a:srcRect/>
          <a:stretch>
            <a:fillRect/>
          </a:stretch>
        </p:blipFill>
        <p:spPr bwMode="auto">
          <a:xfrm>
            <a:off x="16339" y="1"/>
            <a:ext cx="3157531" cy="3157532"/>
          </a:xfrm>
          <a:prstGeom prst="rect">
            <a:avLst/>
          </a:prstGeom>
          <a:noFill/>
        </p:spPr>
      </p:pic>
      <p:pic>
        <p:nvPicPr>
          <p:cNvPr id="5" name="Picture 6" descr="c:\users\administrator\appdata\roaming\360se6\User Data\temp\th_id=JN.THWr6bwpqT6fs884VTHBLg&amp;pid=15.1.jpg"/>
          <p:cNvPicPr>
            <a:picLocks noChangeAspect="1" noChangeArrowheads="1"/>
          </p:cNvPicPr>
          <p:nvPr/>
        </p:nvPicPr>
        <p:blipFill>
          <a:blip r:embed="rId6" cstate="print"/>
          <a:srcRect/>
          <a:stretch>
            <a:fillRect/>
          </a:stretch>
        </p:blipFill>
        <p:spPr bwMode="auto">
          <a:xfrm>
            <a:off x="5214910" y="2923093"/>
            <a:ext cx="3929090" cy="3929091"/>
          </a:xfrm>
          <a:prstGeom prst="rect">
            <a:avLst/>
          </a:prstGeom>
          <a:noFill/>
        </p:spPr>
      </p:pic>
      <p:pic>
        <p:nvPicPr>
          <p:cNvPr id="6" name="Picture 9" descr="C:\Users\Administrator\Desktop\th.jpg"/>
          <p:cNvPicPr>
            <a:picLocks noChangeAspect="1" noChangeArrowheads="1"/>
          </p:cNvPicPr>
          <p:nvPr/>
        </p:nvPicPr>
        <p:blipFill>
          <a:blip r:embed="rId7" cstate="print"/>
          <a:srcRect/>
          <a:stretch>
            <a:fillRect/>
          </a:stretch>
        </p:blipFill>
        <p:spPr bwMode="auto">
          <a:xfrm>
            <a:off x="1866572" y="2060848"/>
            <a:ext cx="3143272" cy="2294589"/>
          </a:xfrm>
          <a:prstGeom prst="rect">
            <a:avLst/>
          </a:prstGeom>
          <a:noFill/>
        </p:spPr>
      </p:pic>
      <p:sp>
        <p:nvSpPr>
          <p:cNvPr id="2" name="标题 1"/>
          <p:cNvSpPr>
            <a:spLocks noGrp="1"/>
          </p:cNvSpPr>
          <p:nvPr>
            <p:ph type="title"/>
          </p:nvPr>
        </p:nvSpPr>
        <p:spPr/>
        <p:txBody>
          <a:bodyPr/>
          <a:lstStyle/>
          <a:p>
            <a:pPr marL="571500" indent="-571500">
              <a:buBlip>
                <a:blip r:embed="rId8"/>
              </a:buBlip>
            </a:pPr>
            <a:r>
              <a:rPr lang="en-US" altLang="zh-CN" dirty="0"/>
              <a:t>Defense strategy</a:t>
            </a:r>
            <a:endParaRPr lang="zh-CN" altLang="en-US" dirty="0"/>
          </a:p>
        </p:txBody>
      </p:sp>
      <p:pic>
        <p:nvPicPr>
          <p:cNvPr id="8" name="Picture 2" descr="c:\users\administrator\appdata\roaming\360se6\User Data\temp\115940hwm0p0pk8ppkx600.jpg"/>
          <p:cNvPicPr>
            <a:picLocks noChangeAspect="1" noChangeArrowheads="1"/>
          </p:cNvPicPr>
          <p:nvPr/>
        </p:nvPicPr>
        <p:blipFill>
          <a:blip r:embed="rId9" cstate="print"/>
          <a:srcRect l="15419" t="14362" r="9691" b="2659"/>
          <a:stretch>
            <a:fillRect/>
          </a:stretch>
        </p:blipFill>
        <p:spPr bwMode="auto">
          <a:xfrm>
            <a:off x="81351" y="3921923"/>
            <a:ext cx="1774944" cy="271462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1682"/>
                                        </p:tgtEl>
                                        <p:attrNameLst>
                                          <p:attrName>style.visibility</p:attrName>
                                        </p:attrNameLst>
                                      </p:cBhvr>
                                      <p:to>
                                        <p:strVal val="visible"/>
                                      </p:to>
                                    </p:set>
                                    <p:anim calcmode="lin" valueType="num">
                                      <p:cBhvr additive="base">
                                        <p:cTn id="29" dur="500" fill="hold"/>
                                        <p:tgtEl>
                                          <p:spTgt spid="71682"/>
                                        </p:tgtEl>
                                        <p:attrNameLst>
                                          <p:attrName>ppt_x</p:attrName>
                                        </p:attrNameLst>
                                      </p:cBhvr>
                                      <p:tavLst>
                                        <p:tav tm="0">
                                          <p:val>
                                            <p:strVal val="#ppt_x"/>
                                          </p:val>
                                        </p:tav>
                                        <p:tav tm="100000">
                                          <p:val>
                                            <p:strVal val="#ppt_x"/>
                                          </p:val>
                                        </p:tav>
                                      </p:tavLst>
                                    </p:anim>
                                    <p:anim calcmode="lin" valueType="num">
                                      <p:cBhvr additive="base">
                                        <p:cTn id="30" dur="500" fill="hold"/>
                                        <p:tgtEl>
                                          <p:spTgt spid="7168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2"/>
          <p:cNvSpPr>
            <a:spLocks noGrp="1"/>
          </p:cNvSpPr>
          <p:nvPr>
            <p:ph type="title"/>
          </p:nvPr>
        </p:nvSpPr>
        <p:spPr/>
        <p:txBody>
          <a:bodyPr/>
          <a:lstStyle/>
          <a:p>
            <a:pPr eaLnBrk="1" hangingPunct="1"/>
            <a:r>
              <a:rPr lang="en-US" altLang="zh-CN" dirty="0"/>
              <a:t>Reptiles</a:t>
            </a:r>
            <a:endParaRPr lang="zh-CN" altLang="en-US" dirty="0"/>
          </a:p>
        </p:txBody>
      </p:sp>
      <p:sp>
        <p:nvSpPr>
          <p:cNvPr id="12291" name="内容占位符 3"/>
          <p:cNvSpPr>
            <a:spLocks noGrp="1"/>
          </p:cNvSpPr>
          <p:nvPr>
            <p:ph idx="1"/>
          </p:nvPr>
        </p:nvSpPr>
        <p:spPr>
          <a:xfrm>
            <a:off x="457200" y="1855365"/>
            <a:ext cx="8229600" cy="4525963"/>
          </a:xfrm>
        </p:spPr>
        <p:txBody>
          <a:bodyPr>
            <a:noAutofit/>
          </a:bodyPr>
          <a:lstStyle/>
          <a:p>
            <a:pPr eaLnBrk="1" hangingPunct="1"/>
            <a:r>
              <a:rPr lang="en-US" altLang="zh-CN" sz="2800" dirty="0"/>
              <a:t>Reptiles do not need to go back to the water to breed because their eggs have a waterproof shell which stops them from drying out.</a:t>
            </a:r>
          </a:p>
          <a:p>
            <a:pPr eaLnBrk="1" hangingPunct="1"/>
            <a:r>
              <a:rPr lang="en-US" altLang="zh-CN" sz="2800" b="1" dirty="0"/>
              <a:t>Characteristics:</a:t>
            </a:r>
          </a:p>
          <a:p>
            <a:pPr eaLnBrk="1" hangingPunct="1"/>
            <a:r>
              <a:rPr lang="en-US" altLang="zh-CN" sz="2800" dirty="0"/>
              <a:t>1) covering: dry, protective scales</a:t>
            </a:r>
          </a:p>
          <a:p>
            <a:r>
              <a:rPr lang="en-US" altLang="zh-CN" sz="2800" dirty="0"/>
              <a:t>2) lay amniotic eggs with rubbery/ leathery shells</a:t>
            </a:r>
          </a:p>
          <a:p>
            <a:r>
              <a:rPr lang="en-US" altLang="zh-CN" sz="2800" dirty="0"/>
              <a:t>3) cold-blooded because they can't regulate their own body temperature</a:t>
            </a:r>
          </a:p>
          <a:p>
            <a:pPr eaLnBrk="1" hangingPunct="1"/>
            <a:r>
              <a:rPr lang="en-US" altLang="zh-CN" sz="2800" dirty="0"/>
              <a:t>e.g. crocodiles, lizards, snakes, turtles and tortoise</a:t>
            </a:r>
            <a:endParaRPr lang="zh-CN" altLang="en-US" sz="2800" dirty="0"/>
          </a:p>
        </p:txBody>
      </p:sp>
      <p:pic>
        <p:nvPicPr>
          <p:cNvPr id="4" name="Picture 2" descr="c:\users\administrator\appdata\roaming\360se6\User Data\temp\640px-Tortoise-Hatchling.jpg"/>
          <p:cNvPicPr>
            <a:picLocks noChangeAspect="1" noChangeArrowheads="1"/>
          </p:cNvPicPr>
          <p:nvPr/>
        </p:nvPicPr>
        <p:blipFill>
          <a:blip r:embed="rId3" cstate="print"/>
          <a:srcRect l="6600" r="4981" b="8842"/>
          <a:stretch>
            <a:fillRect/>
          </a:stretch>
        </p:blipFill>
        <p:spPr bwMode="auto">
          <a:xfrm>
            <a:off x="7424464" y="0"/>
            <a:ext cx="1719536" cy="1772816"/>
          </a:xfrm>
          <a:prstGeom prst="rect">
            <a:avLst/>
          </a:prstGeom>
          <a:noFill/>
        </p:spPr>
      </p:pic>
      <p:pic>
        <p:nvPicPr>
          <p:cNvPr id="5" name="Picture 2" descr="c:\users\administrator\appdata\roaming\360se6\User Data\temp\640px-Tortoise-Hatchling.jpg"/>
          <p:cNvPicPr>
            <a:picLocks noChangeAspect="1" noChangeArrowheads="1"/>
          </p:cNvPicPr>
          <p:nvPr/>
        </p:nvPicPr>
        <p:blipFill>
          <a:blip r:embed="rId3" cstate="print"/>
          <a:srcRect l="6600" r="4981" b="8842"/>
          <a:stretch>
            <a:fillRect/>
          </a:stretch>
        </p:blipFill>
        <p:spPr bwMode="auto">
          <a:xfrm>
            <a:off x="0" y="0"/>
            <a:ext cx="1719536" cy="177281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 calcmode="lin" valueType="num">
                                      <p:cBhvr additive="base">
                                        <p:cTn id="7" dur="500" fill="hold"/>
                                        <p:tgtEl>
                                          <p:spTgt spid="1229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1">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291">
                                            <p:txEl>
                                              <p:pRg st="2" end="2"/>
                                            </p:txEl>
                                          </p:spTgt>
                                        </p:tgtEl>
                                        <p:attrNameLst>
                                          <p:attrName>style.visibility</p:attrName>
                                        </p:attrNameLst>
                                      </p:cBhvr>
                                      <p:to>
                                        <p:strVal val="visible"/>
                                      </p:to>
                                    </p:set>
                                    <p:anim calcmode="lin" valueType="num">
                                      <p:cBhvr additive="base">
                                        <p:cTn id="11" dur="500" fill="hold"/>
                                        <p:tgtEl>
                                          <p:spTgt spid="12291">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291">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291">
                                            <p:txEl>
                                              <p:pRg st="3" end="3"/>
                                            </p:txEl>
                                          </p:spTgt>
                                        </p:tgtEl>
                                        <p:attrNameLst>
                                          <p:attrName>style.visibility</p:attrName>
                                        </p:attrNameLst>
                                      </p:cBhvr>
                                      <p:to>
                                        <p:strVal val="visible"/>
                                      </p:to>
                                    </p:set>
                                    <p:anim calcmode="lin" valueType="num">
                                      <p:cBhvr additive="base">
                                        <p:cTn id="15" dur="500" fill="hold"/>
                                        <p:tgtEl>
                                          <p:spTgt spid="12291">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291">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291">
                                            <p:txEl>
                                              <p:pRg st="4" end="4"/>
                                            </p:txEl>
                                          </p:spTgt>
                                        </p:tgtEl>
                                        <p:attrNameLst>
                                          <p:attrName>style.visibility</p:attrName>
                                        </p:attrNameLst>
                                      </p:cBhvr>
                                      <p:to>
                                        <p:strVal val="visible"/>
                                      </p:to>
                                    </p:set>
                                    <p:anim calcmode="lin" valueType="num">
                                      <p:cBhvr additive="base">
                                        <p:cTn id="19" dur="500" fill="hold"/>
                                        <p:tgtEl>
                                          <p:spTgt spid="1229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291">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291">
                                            <p:txEl>
                                              <p:pRg st="5" end="5"/>
                                            </p:txEl>
                                          </p:spTgt>
                                        </p:tgtEl>
                                        <p:attrNameLst>
                                          <p:attrName>style.visibility</p:attrName>
                                        </p:attrNameLst>
                                      </p:cBhvr>
                                      <p:to>
                                        <p:strVal val="visible"/>
                                      </p:to>
                                    </p:set>
                                    <p:anim calcmode="lin" valueType="num">
                                      <p:cBhvr additive="base">
                                        <p:cTn id="23" dur="500" fill="hold"/>
                                        <p:tgtEl>
                                          <p:spTgt spid="12291">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29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6" descr="C:\Users\Administrator\Desktop\8724787_084229588139_2.jpg"/>
          <p:cNvPicPr>
            <a:picLocks noChangeAspect="1" noChangeArrowheads="1"/>
          </p:cNvPicPr>
          <p:nvPr/>
        </p:nvPicPr>
        <p:blipFill>
          <a:blip r:embed="rId2" cstate="print"/>
          <a:srcRect/>
          <a:stretch>
            <a:fillRect/>
          </a:stretch>
        </p:blipFill>
        <p:spPr bwMode="auto">
          <a:xfrm>
            <a:off x="350838" y="1214438"/>
            <a:ext cx="8435975" cy="5643562"/>
          </a:xfrm>
          <a:prstGeom prst="rect">
            <a:avLst/>
          </a:prstGeom>
          <a:noFill/>
          <a:ln w="9525">
            <a:noFill/>
            <a:miter lim="800000"/>
            <a:headEnd/>
            <a:tailEnd/>
          </a:ln>
        </p:spPr>
      </p:pic>
      <p:sp>
        <p:nvSpPr>
          <p:cNvPr id="13315" name="标题 1"/>
          <p:cNvSpPr>
            <a:spLocks noGrp="1"/>
          </p:cNvSpPr>
          <p:nvPr>
            <p:ph type="title"/>
          </p:nvPr>
        </p:nvSpPr>
        <p:spPr>
          <a:xfrm>
            <a:off x="1475656" y="44624"/>
            <a:ext cx="4618856" cy="1143000"/>
          </a:xfrm>
        </p:spPr>
        <p:txBody>
          <a:bodyPr/>
          <a:lstStyle/>
          <a:p>
            <a:pPr eaLnBrk="1" hangingPunct="1"/>
            <a:r>
              <a:rPr lang="en-US" altLang="zh-CN" dirty="0"/>
              <a:t>Birds/ Aves</a:t>
            </a:r>
            <a:endParaRPr lang="zh-CN" altLang="en-US" dirty="0"/>
          </a:p>
        </p:txBody>
      </p:sp>
      <p:pic>
        <p:nvPicPr>
          <p:cNvPr id="22531" name="Picture 3" descr="C:\Users\Administrator\Desktop\th (1).jpg"/>
          <p:cNvPicPr>
            <a:picLocks noChangeAspect="1" noChangeArrowheads="1"/>
          </p:cNvPicPr>
          <p:nvPr/>
        </p:nvPicPr>
        <p:blipFill>
          <a:blip r:embed="rId3" cstate="print"/>
          <a:srcRect/>
          <a:stretch>
            <a:fillRect/>
          </a:stretch>
        </p:blipFill>
        <p:spPr bwMode="auto">
          <a:xfrm>
            <a:off x="5292080" y="288032"/>
            <a:ext cx="3323861" cy="2492896"/>
          </a:xfrm>
          <a:prstGeom prst="rect">
            <a:avLst/>
          </a:prstGeom>
          <a:noFill/>
          <a:ln w="9525">
            <a:noFill/>
            <a:miter lim="800000"/>
            <a:headEnd/>
            <a:tailEnd/>
          </a:ln>
        </p:spPr>
      </p:pic>
      <p:pic>
        <p:nvPicPr>
          <p:cNvPr id="22532" name="Picture 4" descr="C:\Users\Administrator\Desktop\animal_hummingbirds_photo_wallpapers_1600x1200_01_19293_1.jpg"/>
          <p:cNvPicPr>
            <a:picLocks noChangeAspect="1" noChangeArrowheads="1"/>
          </p:cNvPicPr>
          <p:nvPr/>
        </p:nvPicPr>
        <p:blipFill>
          <a:blip r:embed="rId4" cstate="print"/>
          <a:srcRect/>
          <a:stretch>
            <a:fillRect/>
          </a:stretch>
        </p:blipFill>
        <p:spPr bwMode="auto">
          <a:xfrm>
            <a:off x="251520" y="3573016"/>
            <a:ext cx="4073078" cy="3054809"/>
          </a:xfrm>
          <a:prstGeom prst="rect">
            <a:avLst/>
          </a:prstGeom>
          <a:noFill/>
          <a:ln w="9525">
            <a:noFill/>
            <a:miter lim="800000"/>
            <a:headEnd/>
            <a:tailEnd/>
          </a:ln>
        </p:spPr>
      </p:pic>
      <p:pic>
        <p:nvPicPr>
          <p:cNvPr id="22533" name="Picture 5" descr="C:\Users\Administrator\Desktop\th (2).jpg"/>
          <p:cNvPicPr>
            <a:picLocks noChangeAspect="1" noChangeArrowheads="1"/>
          </p:cNvPicPr>
          <p:nvPr/>
        </p:nvPicPr>
        <p:blipFill>
          <a:blip r:embed="rId5" cstate="print"/>
          <a:srcRect/>
          <a:stretch>
            <a:fillRect/>
          </a:stretch>
        </p:blipFill>
        <p:spPr bwMode="auto">
          <a:xfrm>
            <a:off x="5270350" y="3501008"/>
            <a:ext cx="3910162" cy="2999805"/>
          </a:xfrm>
          <a:prstGeom prst="rect">
            <a:avLst/>
          </a:prstGeom>
          <a:noFill/>
          <a:ln w="9525">
            <a:noFill/>
            <a:miter lim="800000"/>
            <a:headEnd/>
            <a:tailEnd/>
          </a:ln>
        </p:spPr>
      </p:pic>
      <p:sp>
        <p:nvSpPr>
          <p:cNvPr id="9" name="TextBox 8"/>
          <p:cNvSpPr txBox="1"/>
          <p:nvPr/>
        </p:nvSpPr>
        <p:spPr>
          <a:xfrm>
            <a:off x="7488667" y="2146548"/>
            <a:ext cx="834524" cy="369332"/>
          </a:xfrm>
          <a:prstGeom prst="rect">
            <a:avLst/>
          </a:prstGeom>
          <a:noFill/>
        </p:spPr>
        <p:txBody>
          <a:bodyPr wrap="none" rtlCol="0">
            <a:spAutoFit/>
          </a:bodyPr>
          <a:lstStyle/>
          <a:p>
            <a:r>
              <a:rPr lang="en-US" altLang="zh-CN" b="1" dirty="0"/>
              <a:t>ostrich</a:t>
            </a:r>
            <a:endParaRPr lang="zh-CN" altLang="en-US" b="1" dirty="0"/>
          </a:p>
        </p:txBody>
      </p:sp>
      <p:sp>
        <p:nvSpPr>
          <p:cNvPr id="10" name="TextBox 9"/>
          <p:cNvSpPr txBox="1"/>
          <p:nvPr/>
        </p:nvSpPr>
        <p:spPr>
          <a:xfrm>
            <a:off x="1804318" y="4420679"/>
            <a:ext cx="1477071" cy="369332"/>
          </a:xfrm>
          <a:prstGeom prst="rect">
            <a:avLst/>
          </a:prstGeom>
          <a:noFill/>
        </p:spPr>
        <p:txBody>
          <a:bodyPr wrap="none" rtlCol="0">
            <a:spAutoFit/>
          </a:bodyPr>
          <a:lstStyle/>
          <a:p>
            <a:r>
              <a:rPr lang="en-US" altLang="zh-CN" b="1" dirty="0"/>
              <a:t>hummingbird</a:t>
            </a:r>
            <a:endParaRPr lang="zh-CN" altLang="en-US" b="1" dirty="0"/>
          </a:p>
        </p:txBody>
      </p:sp>
      <p:sp>
        <p:nvSpPr>
          <p:cNvPr id="11" name="TextBox 10"/>
          <p:cNvSpPr txBox="1"/>
          <p:nvPr/>
        </p:nvSpPr>
        <p:spPr>
          <a:xfrm>
            <a:off x="5536603" y="5877272"/>
            <a:ext cx="688009" cy="369332"/>
          </a:xfrm>
          <a:prstGeom prst="rect">
            <a:avLst/>
          </a:prstGeom>
          <a:noFill/>
        </p:spPr>
        <p:txBody>
          <a:bodyPr wrap="none" rtlCol="0">
            <a:spAutoFit/>
          </a:bodyPr>
          <a:lstStyle/>
          <a:p>
            <a:r>
              <a:rPr lang="en-US" altLang="zh-CN" b="1" dirty="0"/>
              <a:t>eagle</a:t>
            </a:r>
            <a:endParaRPr lang="zh-CN" altLang="en-US" b="1" dirty="0"/>
          </a:p>
        </p:txBody>
      </p:sp>
      <p:pic>
        <p:nvPicPr>
          <p:cNvPr id="22530" name="Picture 2" descr="C:\Users\Administrator\Desktop\th.jpg"/>
          <p:cNvPicPr>
            <a:picLocks noChangeAspect="1" noChangeArrowheads="1"/>
          </p:cNvPicPr>
          <p:nvPr/>
        </p:nvPicPr>
        <p:blipFill>
          <a:blip r:embed="rId6" cstate="print"/>
          <a:srcRect/>
          <a:stretch>
            <a:fillRect/>
          </a:stretch>
        </p:blipFill>
        <p:spPr bwMode="auto">
          <a:xfrm>
            <a:off x="1403648" y="1268760"/>
            <a:ext cx="3569022" cy="2735627"/>
          </a:xfrm>
          <a:prstGeom prst="rect">
            <a:avLst/>
          </a:prstGeom>
          <a:noFill/>
          <a:ln w="9525">
            <a:noFill/>
            <a:miter lim="800000"/>
            <a:headEnd/>
            <a:tailEnd/>
          </a:ln>
        </p:spPr>
      </p:pic>
      <p:sp>
        <p:nvSpPr>
          <p:cNvPr id="8" name="TextBox 7"/>
          <p:cNvSpPr txBox="1"/>
          <p:nvPr/>
        </p:nvSpPr>
        <p:spPr>
          <a:xfrm>
            <a:off x="2740422" y="1253928"/>
            <a:ext cx="958917" cy="369332"/>
          </a:xfrm>
          <a:prstGeom prst="rect">
            <a:avLst/>
          </a:prstGeom>
          <a:noFill/>
        </p:spPr>
        <p:txBody>
          <a:bodyPr wrap="none" rtlCol="0">
            <a:spAutoFit/>
          </a:bodyPr>
          <a:lstStyle/>
          <a:p>
            <a:r>
              <a:rPr lang="en-US" altLang="zh-CN" b="1" dirty="0"/>
              <a:t>penguin</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checkerboard(across)">
                                      <p:cBhvr>
                                        <p:cTn id="7" dur="500"/>
                                        <p:tgtEl>
                                          <p:spTgt spid="2253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22531"/>
                                        </p:tgtEl>
                                        <p:attrNameLst>
                                          <p:attrName>style.visibility</p:attrName>
                                        </p:attrNameLst>
                                      </p:cBhvr>
                                      <p:to>
                                        <p:strVal val="visible"/>
                                      </p:to>
                                    </p:set>
                                    <p:animEffect transition="in" filter="checkerboard(across)">
                                      <p:cBhvr>
                                        <p:cTn id="14" dur="500"/>
                                        <p:tgtEl>
                                          <p:spTgt spid="22531"/>
                                        </p:tgtEl>
                                      </p:cBhvr>
                                    </p:animEffect>
                                  </p:childTnLst>
                                </p:cTn>
                              </p:par>
                              <p:par>
                                <p:cTn id="15" presetID="5" presetClass="entr" presetSubtype="1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22532"/>
                                        </p:tgtEl>
                                        <p:attrNameLst>
                                          <p:attrName>style.visibility</p:attrName>
                                        </p:attrNameLst>
                                      </p:cBhvr>
                                      <p:to>
                                        <p:strVal val="visible"/>
                                      </p:to>
                                    </p:set>
                                    <p:animEffect transition="in" filter="checkerboard(across)">
                                      <p:cBhvr>
                                        <p:cTn id="21" dur="500"/>
                                        <p:tgtEl>
                                          <p:spTgt spid="22532"/>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checkerboard(across)">
                                      <p:cBhvr>
                                        <p:cTn id="24" dur="500"/>
                                        <p:tgtEl>
                                          <p:spTgt spid="10"/>
                                        </p:tgtEl>
                                      </p:cBhvr>
                                    </p:animEffect>
                                  </p:childTnLst>
                                </p:cTn>
                              </p:par>
                            </p:childTnLst>
                          </p:cTn>
                        </p:par>
                        <p:par>
                          <p:cTn id="25" fill="hold">
                            <p:stCondLst>
                              <p:cond delay="1500"/>
                            </p:stCondLst>
                            <p:childTnLst>
                              <p:par>
                                <p:cTn id="26" presetID="5" presetClass="entr" presetSubtype="10" fill="hold" nodeType="afterEffect">
                                  <p:stCondLst>
                                    <p:cond delay="0"/>
                                  </p:stCondLst>
                                  <p:childTnLst>
                                    <p:set>
                                      <p:cBhvr>
                                        <p:cTn id="27" dur="1" fill="hold">
                                          <p:stCondLst>
                                            <p:cond delay="0"/>
                                          </p:stCondLst>
                                        </p:cTn>
                                        <p:tgtEl>
                                          <p:spTgt spid="22533"/>
                                        </p:tgtEl>
                                        <p:attrNameLst>
                                          <p:attrName>style.visibility</p:attrName>
                                        </p:attrNameLst>
                                      </p:cBhvr>
                                      <p:to>
                                        <p:strVal val="visible"/>
                                      </p:to>
                                    </p:set>
                                    <p:animEffect transition="in" filter="checkerboard(across)">
                                      <p:cBhvr>
                                        <p:cTn id="28" dur="500"/>
                                        <p:tgtEl>
                                          <p:spTgt spid="22533"/>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checkerboard(across)">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marL="571500" indent="-571500">
              <a:buBlip>
                <a:blip r:embed="rId3"/>
              </a:buBlip>
            </a:pPr>
            <a:r>
              <a:rPr lang="en-US" altLang="zh-CN" dirty="0">
                <a:ea typeface="宋体" pitchFamily="2" charset="-122"/>
              </a:rPr>
              <a:t>Birds</a:t>
            </a:r>
          </a:p>
        </p:txBody>
      </p:sp>
      <p:sp>
        <p:nvSpPr>
          <p:cNvPr id="5123" name="Rectangle 3"/>
          <p:cNvSpPr>
            <a:spLocks noGrp="1" noChangeArrowheads="1"/>
          </p:cNvSpPr>
          <p:nvPr>
            <p:ph type="body" idx="1"/>
          </p:nvPr>
        </p:nvSpPr>
        <p:spPr>
          <a:xfrm>
            <a:off x="457200" y="2524527"/>
            <a:ext cx="7499176" cy="3856801"/>
          </a:xfrm>
        </p:spPr>
        <p:txBody>
          <a:bodyPr>
            <a:normAutofit/>
          </a:bodyPr>
          <a:lstStyle/>
          <a:p>
            <a:r>
              <a:rPr lang="en-US" altLang="zh-CN" sz="2800" dirty="0">
                <a:ea typeface="宋体" pitchFamily="2" charset="-122"/>
              </a:rPr>
              <a:t>Three ways that flying is useful: escape predators, find food, and migrate</a:t>
            </a:r>
          </a:p>
          <a:p>
            <a:r>
              <a:rPr lang="en-US" altLang="zh-CN" sz="2800" dirty="0">
                <a:ea typeface="宋体" pitchFamily="2" charset="-122"/>
              </a:rPr>
              <a:t>Have bodies specially adapted for flight :</a:t>
            </a:r>
          </a:p>
          <a:p>
            <a:r>
              <a:rPr lang="en-US" altLang="zh-CN" sz="2800" dirty="0">
                <a:ea typeface="宋体" pitchFamily="2" charset="-122"/>
              </a:rPr>
              <a:t>Adaptations for flight: tiny holes in bones to make them lighter, streamlined shape, lightweight beak, &amp; no teeth</a:t>
            </a:r>
          </a:p>
          <a:p>
            <a:endParaRPr lang="en-US" altLang="zh-CN" sz="2800" dirty="0">
              <a:ea typeface="宋体" pitchFamily="2" charset="-122"/>
            </a:endParaRPr>
          </a:p>
        </p:txBody>
      </p:sp>
      <p:pic>
        <p:nvPicPr>
          <p:cNvPr id="5124" name="Picture 4" descr="j0406520"/>
          <p:cNvPicPr>
            <a:picLocks noChangeAspect="1" noChangeArrowheads="1"/>
          </p:cNvPicPr>
          <p:nvPr/>
        </p:nvPicPr>
        <p:blipFill>
          <a:blip r:embed="rId4" cstate="print"/>
          <a:srcRect/>
          <a:stretch>
            <a:fillRect/>
          </a:stretch>
        </p:blipFill>
        <p:spPr bwMode="auto">
          <a:xfrm>
            <a:off x="5689241" y="155849"/>
            <a:ext cx="2987215" cy="1991476"/>
          </a:xfrm>
          <a:prstGeom prst="rect">
            <a:avLst/>
          </a:prstGeom>
          <a:noFill/>
        </p:spPr>
      </p:pic>
      <p:pic>
        <p:nvPicPr>
          <p:cNvPr id="5125" name="Picture 5" descr="j0406517"/>
          <p:cNvPicPr>
            <a:picLocks noChangeAspect="1" noChangeArrowheads="1"/>
          </p:cNvPicPr>
          <p:nvPr/>
        </p:nvPicPr>
        <p:blipFill>
          <a:blip r:embed="rId5" cstate="print"/>
          <a:srcRect/>
          <a:stretch>
            <a:fillRect/>
          </a:stretch>
        </p:blipFill>
        <p:spPr bwMode="auto">
          <a:xfrm>
            <a:off x="1542549" y="155847"/>
            <a:ext cx="1327651" cy="1991477"/>
          </a:xfrm>
          <a:prstGeom prst="rect">
            <a:avLst/>
          </a:prstGeom>
          <a:noFill/>
        </p:spPr>
      </p:pic>
      <p:pic>
        <p:nvPicPr>
          <p:cNvPr id="5126" name="Picture 6" descr="j0406859"/>
          <p:cNvPicPr>
            <a:picLocks noChangeAspect="1" noChangeArrowheads="1"/>
          </p:cNvPicPr>
          <p:nvPr/>
        </p:nvPicPr>
        <p:blipFill>
          <a:blip r:embed="rId6" cstate="print"/>
          <a:srcRect/>
          <a:stretch>
            <a:fillRect/>
          </a:stretch>
        </p:blipFill>
        <p:spPr bwMode="auto">
          <a:xfrm flipH="1">
            <a:off x="6948264" y="4869160"/>
            <a:ext cx="1676400" cy="1676400"/>
          </a:xfrm>
          <a:prstGeom prst="rect">
            <a:avLst/>
          </a:prstGeom>
          <a:noFill/>
        </p:spPr>
      </p:pic>
      <p:sp>
        <p:nvSpPr>
          <p:cNvPr id="8" name="TextBox 7"/>
          <p:cNvSpPr txBox="1"/>
          <p:nvPr/>
        </p:nvSpPr>
        <p:spPr>
          <a:xfrm>
            <a:off x="1000100" y="5796553"/>
            <a:ext cx="845103" cy="584775"/>
          </a:xfrm>
          <a:prstGeom prst="rect">
            <a:avLst/>
          </a:prstGeom>
          <a:noFill/>
        </p:spPr>
        <p:txBody>
          <a:bodyPr wrap="none" rtlCol="0">
            <a:spAutoFit/>
          </a:bodyPr>
          <a:lstStyle/>
          <a:p>
            <a:r>
              <a:rPr lang="en-US" altLang="zh-CN" sz="3200" dirty="0"/>
              <a:t>Fly?</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 calcmode="lin" valueType="num">
                                      <p:cBhvr additive="base">
                                        <p:cTn id="7" dur="500" fill="hold"/>
                                        <p:tgtEl>
                                          <p:spTgt spid="51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123">
                                            <p:txEl>
                                              <p:pRg st="1" end="1"/>
                                            </p:txEl>
                                          </p:spTgt>
                                        </p:tgtEl>
                                        <p:attrNameLst>
                                          <p:attrName>style.visibility</p:attrName>
                                        </p:attrNameLst>
                                      </p:cBhvr>
                                      <p:to>
                                        <p:strVal val="visible"/>
                                      </p:to>
                                    </p:set>
                                    <p:anim calcmode="lin" valueType="num">
                                      <p:cBhvr additive="base">
                                        <p:cTn id="13" dur="500" fill="hold"/>
                                        <p:tgtEl>
                                          <p:spTgt spid="51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1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123">
                                            <p:txEl>
                                              <p:pRg st="2" end="2"/>
                                            </p:txEl>
                                          </p:spTgt>
                                        </p:tgtEl>
                                        <p:attrNameLst>
                                          <p:attrName>style.visibility</p:attrName>
                                        </p:attrNameLst>
                                      </p:cBhvr>
                                      <p:to>
                                        <p:strVal val="visible"/>
                                      </p:to>
                                    </p:set>
                                    <p:anim calcmode="lin" valueType="num">
                                      <p:cBhvr additive="base">
                                        <p:cTn id="19" dur="500" fill="hold"/>
                                        <p:tgtEl>
                                          <p:spTgt spid="512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1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checkerboard(across)">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marL="571500" indent="-571500">
              <a:buBlip>
                <a:blip r:embed="rId3"/>
              </a:buBlip>
            </a:pPr>
            <a:r>
              <a:rPr lang="en-US" altLang="zh-CN" dirty="0">
                <a:solidFill>
                  <a:srgbClr val="000066"/>
                </a:solidFill>
                <a:ea typeface="宋体" charset="-122"/>
              </a:rPr>
              <a:t>Birds who do NOT fly!</a:t>
            </a:r>
          </a:p>
        </p:txBody>
      </p:sp>
      <p:sp>
        <p:nvSpPr>
          <p:cNvPr id="7171" name="Rectangle 3"/>
          <p:cNvSpPr>
            <a:spLocks noGrp="1" noChangeArrowheads="1"/>
          </p:cNvSpPr>
          <p:nvPr>
            <p:ph type="body" idx="1"/>
          </p:nvPr>
        </p:nvSpPr>
        <p:spPr/>
        <p:txBody>
          <a:bodyPr/>
          <a:lstStyle/>
          <a:p>
            <a:r>
              <a:rPr lang="en-US" altLang="zh-CN" dirty="0">
                <a:ea typeface="宋体" charset="-122"/>
              </a:rPr>
              <a:t>Penguins</a:t>
            </a:r>
          </a:p>
          <a:p>
            <a:endParaRPr lang="en-US" altLang="zh-CN" dirty="0">
              <a:ea typeface="宋体" charset="-122"/>
            </a:endParaRPr>
          </a:p>
          <a:p>
            <a:endParaRPr lang="en-US" altLang="zh-CN" dirty="0">
              <a:ea typeface="宋体" charset="-122"/>
            </a:endParaRPr>
          </a:p>
          <a:p>
            <a:endParaRPr lang="en-US" altLang="zh-CN" dirty="0">
              <a:ea typeface="宋体" charset="-122"/>
            </a:endParaRPr>
          </a:p>
          <a:p>
            <a:r>
              <a:rPr lang="en-US" altLang="zh-CN" dirty="0">
                <a:ea typeface="宋体" charset="-122"/>
              </a:rPr>
              <a:t>Ostriches</a:t>
            </a:r>
          </a:p>
          <a:p>
            <a:endParaRPr lang="en-US" altLang="zh-CN" dirty="0">
              <a:ea typeface="宋体" charset="-122"/>
            </a:endParaRPr>
          </a:p>
          <a:p>
            <a:r>
              <a:rPr lang="en-US" altLang="zh-CN" dirty="0">
                <a:ea typeface="宋体" charset="-122"/>
              </a:rPr>
              <a:t>Emu</a:t>
            </a:r>
          </a:p>
        </p:txBody>
      </p:sp>
      <p:pic>
        <p:nvPicPr>
          <p:cNvPr id="7172" name="Picture 4" descr="penguin"/>
          <p:cNvPicPr>
            <a:picLocks noChangeAspect="1" noChangeArrowheads="1"/>
          </p:cNvPicPr>
          <p:nvPr/>
        </p:nvPicPr>
        <p:blipFill>
          <a:blip r:embed="rId4" cstate="print"/>
          <a:srcRect/>
          <a:stretch>
            <a:fillRect/>
          </a:stretch>
        </p:blipFill>
        <p:spPr bwMode="auto">
          <a:xfrm>
            <a:off x="2819400" y="1676400"/>
            <a:ext cx="3149600" cy="2116138"/>
          </a:xfrm>
          <a:prstGeom prst="rect">
            <a:avLst/>
          </a:prstGeom>
          <a:noFill/>
        </p:spPr>
      </p:pic>
      <p:pic>
        <p:nvPicPr>
          <p:cNvPr id="7173" name="Picture 5" descr="ostrich"/>
          <p:cNvPicPr>
            <a:picLocks noChangeAspect="1" noChangeArrowheads="1"/>
          </p:cNvPicPr>
          <p:nvPr/>
        </p:nvPicPr>
        <p:blipFill>
          <a:blip r:embed="rId5" cstate="print"/>
          <a:srcRect/>
          <a:stretch>
            <a:fillRect/>
          </a:stretch>
        </p:blipFill>
        <p:spPr bwMode="auto">
          <a:xfrm>
            <a:off x="6096000" y="2133600"/>
            <a:ext cx="2767013" cy="3962400"/>
          </a:xfrm>
          <a:prstGeom prst="rect">
            <a:avLst/>
          </a:prstGeom>
          <a:noFill/>
        </p:spPr>
      </p:pic>
      <p:pic>
        <p:nvPicPr>
          <p:cNvPr id="7174" name="Picture 6" descr="emus"/>
          <p:cNvPicPr>
            <a:picLocks noChangeAspect="1" noChangeArrowheads="1"/>
          </p:cNvPicPr>
          <p:nvPr/>
        </p:nvPicPr>
        <p:blipFill>
          <a:blip r:embed="rId6" cstate="print"/>
          <a:srcRect/>
          <a:stretch>
            <a:fillRect/>
          </a:stretch>
        </p:blipFill>
        <p:spPr bwMode="auto">
          <a:xfrm>
            <a:off x="2743200" y="4191000"/>
            <a:ext cx="3181350" cy="24257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 calcmode="lin" valueType="num">
                                      <p:cBhvr additive="base">
                                        <p:cTn id="7" dur="500" fill="hold"/>
                                        <p:tgtEl>
                                          <p:spTgt spid="7172"/>
                                        </p:tgtEl>
                                        <p:attrNameLst>
                                          <p:attrName>ppt_x</p:attrName>
                                        </p:attrNameLst>
                                      </p:cBhvr>
                                      <p:tavLst>
                                        <p:tav tm="0">
                                          <p:val>
                                            <p:strVal val="0-#ppt_w/2"/>
                                          </p:val>
                                        </p:tav>
                                        <p:tav tm="100000">
                                          <p:val>
                                            <p:strVal val="#ppt_x"/>
                                          </p:val>
                                        </p:tav>
                                      </p:tavLst>
                                    </p:anim>
                                    <p:anim calcmode="lin" valueType="num">
                                      <p:cBhvr additive="base">
                                        <p:cTn id="8" dur="500" fill="hold"/>
                                        <p:tgtEl>
                                          <p:spTgt spid="71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173"/>
                                        </p:tgtEl>
                                        <p:attrNameLst>
                                          <p:attrName>style.visibility</p:attrName>
                                        </p:attrNameLst>
                                      </p:cBhvr>
                                      <p:to>
                                        <p:strVal val="visible"/>
                                      </p:to>
                                    </p:set>
                                    <p:anim calcmode="lin" valueType="num">
                                      <p:cBhvr additive="base">
                                        <p:cTn id="13" dur="500" fill="hold"/>
                                        <p:tgtEl>
                                          <p:spTgt spid="7173"/>
                                        </p:tgtEl>
                                        <p:attrNameLst>
                                          <p:attrName>ppt_x</p:attrName>
                                        </p:attrNameLst>
                                      </p:cBhvr>
                                      <p:tavLst>
                                        <p:tav tm="0">
                                          <p:val>
                                            <p:strVal val="0-#ppt_w/2"/>
                                          </p:val>
                                        </p:tav>
                                        <p:tav tm="100000">
                                          <p:val>
                                            <p:strVal val="#ppt_x"/>
                                          </p:val>
                                        </p:tav>
                                      </p:tavLst>
                                    </p:anim>
                                    <p:anim calcmode="lin" valueType="num">
                                      <p:cBhvr additive="base">
                                        <p:cTn id="14" dur="500" fill="hold"/>
                                        <p:tgtEl>
                                          <p:spTgt spid="717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174"/>
                                        </p:tgtEl>
                                        <p:attrNameLst>
                                          <p:attrName>style.visibility</p:attrName>
                                        </p:attrNameLst>
                                      </p:cBhvr>
                                      <p:to>
                                        <p:strVal val="visible"/>
                                      </p:to>
                                    </p:set>
                                    <p:anim calcmode="lin" valueType="num">
                                      <p:cBhvr additive="base">
                                        <p:cTn id="19" dur="500" fill="hold"/>
                                        <p:tgtEl>
                                          <p:spTgt spid="7174"/>
                                        </p:tgtEl>
                                        <p:attrNameLst>
                                          <p:attrName>ppt_x</p:attrName>
                                        </p:attrNameLst>
                                      </p:cBhvr>
                                      <p:tavLst>
                                        <p:tav tm="0">
                                          <p:val>
                                            <p:strVal val="0-#ppt_w/2"/>
                                          </p:val>
                                        </p:tav>
                                        <p:tav tm="100000">
                                          <p:val>
                                            <p:strVal val="#ppt_x"/>
                                          </p:val>
                                        </p:tav>
                                      </p:tavLst>
                                    </p:anim>
                                    <p:anim calcmode="lin" valueType="num">
                                      <p:cBhvr additive="base">
                                        <p:cTn id="20" dur="500" fill="hold"/>
                                        <p:tgtEl>
                                          <p:spTgt spid="71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171">
                                            <p:txEl>
                                              <p:pRg st="0" end="0"/>
                                            </p:txEl>
                                          </p:spTgt>
                                        </p:tgtEl>
                                        <p:attrNameLst>
                                          <p:attrName>style.visibility</p:attrName>
                                        </p:attrNameLst>
                                      </p:cBhvr>
                                      <p:to>
                                        <p:strVal val="visible"/>
                                      </p:to>
                                    </p:set>
                                    <p:anim calcmode="lin" valueType="num">
                                      <p:cBhvr additive="base">
                                        <p:cTn id="25" dur="500" fill="hold"/>
                                        <p:tgtEl>
                                          <p:spTgt spid="7171">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1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171">
                                            <p:txEl>
                                              <p:pRg st="4" end="4"/>
                                            </p:txEl>
                                          </p:spTgt>
                                        </p:tgtEl>
                                        <p:attrNameLst>
                                          <p:attrName>style.visibility</p:attrName>
                                        </p:attrNameLst>
                                      </p:cBhvr>
                                      <p:to>
                                        <p:strVal val="visible"/>
                                      </p:to>
                                    </p:set>
                                    <p:anim calcmode="lin" valueType="num">
                                      <p:cBhvr additive="base">
                                        <p:cTn id="31" dur="500" fill="hold"/>
                                        <p:tgtEl>
                                          <p:spTgt spid="717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17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171">
                                            <p:txEl>
                                              <p:pRg st="6" end="6"/>
                                            </p:txEl>
                                          </p:spTgt>
                                        </p:tgtEl>
                                        <p:attrNameLst>
                                          <p:attrName>style.visibility</p:attrName>
                                        </p:attrNameLst>
                                      </p:cBhvr>
                                      <p:to>
                                        <p:strVal val="visible"/>
                                      </p:to>
                                    </p:set>
                                    <p:anim calcmode="lin" valueType="num">
                                      <p:cBhvr additive="base">
                                        <p:cTn id="37" dur="500" fill="hold"/>
                                        <p:tgtEl>
                                          <p:spTgt spid="7171">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171">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marL="571500" indent="-571500">
              <a:buBlip>
                <a:blip r:embed="rId3"/>
              </a:buBlip>
            </a:pPr>
            <a:r>
              <a:rPr lang="en-US" altLang="zh-CN" dirty="0">
                <a:solidFill>
                  <a:srgbClr val="000066"/>
                </a:solidFill>
                <a:ea typeface="宋体" charset="-122"/>
              </a:rPr>
              <a:t>Smallest / Largest</a:t>
            </a:r>
          </a:p>
        </p:txBody>
      </p:sp>
      <p:pic>
        <p:nvPicPr>
          <p:cNvPr id="9220" name="Picture 4" descr="hummingbird2"/>
          <p:cNvPicPr>
            <a:picLocks noChangeAspect="1" noChangeArrowheads="1"/>
          </p:cNvPicPr>
          <p:nvPr/>
        </p:nvPicPr>
        <p:blipFill>
          <a:blip r:embed="rId4" cstate="print"/>
          <a:srcRect/>
          <a:stretch>
            <a:fillRect/>
          </a:stretch>
        </p:blipFill>
        <p:spPr bwMode="auto">
          <a:xfrm>
            <a:off x="914400" y="2233328"/>
            <a:ext cx="2865512" cy="4434412"/>
          </a:xfrm>
          <a:prstGeom prst="rect">
            <a:avLst/>
          </a:prstGeom>
          <a:noFill/>
        </p:spPr>
      </p:pic>
      <p:pic>
        <p:nvPicPr>
          <p:cNvPr id="9221" name="Picture 5" descr="ostrich"/>
          <p:cNvPicPr>
            <a:picLocks noChangeAspect="1" noChangeArrowheads="1"/>
          </p:cNvPicPr>
          <p:nvPr/>
        </p:nvPicPr>
        <p:blipFill>
          <a:blip r:embed="rId5" cstate="print"/>
          <a:srcRect/>
          <a:stretch>
            <a:fillRect/>
          </a:stretch>
        </p:blipFill>
        <p:spPr bwMode="auto">
          <a:xfrm>
            <a:off x="5029200" y="2244997"/>
            <a:ext cx="3089275" cy="4424363"/>
          </a:xfrm>
          <a:prstGeom prst="rect">
            <a:avLst/>
          </a:prstGeom>
          <a:noFill/>
        </p:spPr>
      </p:pic>
      <p:sp>
        <p:nvSpPr>
          <p:cNvPr id="2" name="文本框 1"/>
          <p:cNvSpPr txBox="1"/>
          <p:nvPr/>
        </p:nvSpPr>
        <p:spPr>
          <a:xfrm>
            <a:off x="1115616" y="1556792"/>
            <a:ext cx="2191754" cy="523220"/>
          </a:xfrm>
          <a:prstGeom prst="rect">
            <a:avLst/>
          </a:prstGeom>
          <a:noFill/>
        </p:spPr>
        <p:txBody>
          <a:bodyPr wrap="none" rtlCol="0">
            <a:spAutoFit/>
          </a:bodyPr>
          <a:lstStyle/>
          <a:p>
            <a:r>
              <a:rPr kumimoji="1" lang="en-US" altLang="zh-CN" sz="2800"/>
              <a:t>Hummingbird</a:t>
            </a:r>
            <a:endParaRPr kumimoji="1" lang="zh-CN" altLang="en-US" sz="2800" dirty="0"/>
          </a:p>
        </p:txBody>
      </p:sp>
      <p:sp>
        <p:nvSpPr>
          <p:cNvPr id="4" name="文本框 3"/>
          <p:cNvSpPr txBox="1"/>
          <p:nvPr/>
        </p:nvSpPr>
        <p:spPr>
          <a:xfrm>
            <a:off x="5346385" y="1556792"/>
            <a:ext cx="1227452" cy="523220"/>
          </a:xfrm>
          <a:prstGeom prst="rect">
            <a:avLst/>
          </a:prstGeom>
          <a:noFill/>
        </p:spPr>
        <p:txBody>
          <a:bodyPr wrap="none" rtlCol="0">
            <a:spAutoFit/>
          </a:bodyPr>
          <a:lstStyle/>
          <a:p>
            <a:r>
              <a:rPr kumimoji="1" lang="en-US" altLang="zh-CN" sz="2800"/>
              <a:t>Ostrich</a:t>
            </a:r>
            <a:endParaRPr kumimoji="1" lang="zh-CN" altLang="en-US" sz="2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 calcmode="lin" valueType="num">
                                      <p:cBhvr additive="base">
                                        <p:cTn id="7" dur="500" fill="hold"/>
                                        <p:tgtEl>
                                          <p:spTgt spid="9220"/>
                                        </p:tgtEl>
                                        <p:attrNameLst>
                                          <p:attrName>ppt_x</p:attrName>
                                        </p:attrNameLst>
                                      </p:cBhvr>
                                      <p:tavLst>
                                        <p:tav tm="0">
                                          <p:val>
                                            <p:strVal val="#ppt_x"/>
                                          </p:val>
                                        </p:tav>
                                        <p:tav tm="100000">
                                          <p:val>
                                            <p:strVal val="#ppt_x"/>
                                          </p:val>
                                        </p:tav>
                                      </p:tavLst>
                                    </p:anim>
                                    <p:anim calcmode="lin" valueType="num">
                                      <p:cBhvr additive="base">
                                        <p:cTn id="8" dur="500" fill="hold"/>
                                        <p:tgtEl>
                                          <p:spTgt spid="92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9221"/>
                                        </p:tgtEl>
                                        <p:attrNameLst>
                                          <p:attrName>style.visibility</p:attrName>
                                        </p:attrNameLst>
                                      </p:cBhvr>
                                      <p:to>
                                        <p:strVal val="visible"/>
                                      </p:to>
                                    </p:set>
                                    <p:animEffect transition="in" filter="dissolve">
                                      <p:cBhvr>
                                        <p:cTn id="19" dur="500"/>
                                        <p:tgtEl>
                                          <p:spTgt spid="922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dissolv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pPr eaLnBrk="1" hangingPunct="1"/>
            <a:r>
              <a:rPr lang="en-US" altLang="zh-CN" dirty="0"/>
              <a:t>Birds</a:t>
            </a:r>
            <a:endParaRPr lang="zh-CN" altLang="en-US" dirty="0"/>
          </a:p>
        </p:txBody>
      </p:sp>
      <p:sp>
        <p:nvSpPr>
          <p:cNvPr id="14339" name="内容占位符 2"/>
          <p:cNvSpPr>
            <a:spLocks noGrp="1"/>
          </p:cNvSpPr>
          <p:nvPr>
            <p:ph idx="1"/>
          </p:nvPr>
        </p:nvSpPr>
        <p:spPr>
          <a:xfrm>
            <a:off x="467544" y="1628800"/>
            <a:ext cx="8229600" cy="4997152"/>
          </a:xfrm>
        </p:spPr>
        <p:txBody>
          <a:bodyPr>
            <a:normAutofit fontScale="92500" lnSpcReduction="20000"/>
          </a:bodyPr>
          <a:lstStyle/>
          <a:p>
            <a:pPr eaLnBrk="1" hangingPunct="1"/>
            <a:r>
              <a:rPr lang="en-US" altLang="zh-CN" dirty="0"/>
              <a:t>The birds, like reptiles, lay eggs with waterproof shells.</a:t>
            </a:r>
          </a:p>
          <a:p>
            <a:pPr eaLnBrk="1" hangingPunct="1"/>
            <a:r>
              <a:rPr lang="en-US" altLang="zh-CN" b="1" dirty="0"/>
              <a:t>Characteristics:</a:t>
            </a:r>
          </a:p>
          <a:p>
            <a:r>
              <a:rPr lang="en-US" altLang="zh-CN" dirty="0"/>
              <a:t>1) with feathers, </a:t>
            </a:r>
            <a:r>
              <a:rPr lang="en-US" altLang="zh-CN" dirty="0">
                <a:ea typeface="宋体" pitchFamily="2" charset="-122"/>
              </a:rPr>
              <a:t>Down feathers to keep warm</a:t>
            </a:r>
          </a:p>
          <a:p>
            <a:r>
              <a:rPr lang="en-US" altLang="zh-CN" dirty="0">
                <a:ea typeface="宋体" pitchFamily="2" charset="-122"/>
              </a:rPr>
              <a:t>     Contour feathers to fly</a:t>
            </a:r>
          </a:p>
          <a:p>
            <a:pPr eaLnBrk="1" hangingPunct="1"/>
            <a:r>
              <a:rPr lang="en-US" altLang="zh-CN" dirty="0"/>
              <a:t>2) forelimbs have become wings</a:t>
            </a:r>
          </a:p>
          <a:p>
            <a:pPr eaLnBrk="1" hangingPunct="1"/>
            <a:r>
              <a:rPr lang="en-US" altLang="zh-CN" dirty="0"/>
              <a:t>3) lay eggs with hard shells</a:t>
            </a:r>
          </a:p>
          <a:p>
            <a:r>
              <a:rPr lang="en-US" altLang="zh-CN" dirty="0"/>
              <a:t>4) homeothermic/ </a:t>
            </a:r>
            <a:r>
              <a:rPr lang="en-US" altLang="zh-CN" dirty="0">
                <a:ea typeface="宋体" pitchFamily="2" charset="-122"/>
              </a:rPr>
              <a:t>warm-blooded</a:t>
            </a:r>
            <a:endParaRPr lang="en-US" altLang="zh-CN" dirty="0"/>
          </a:p>
          <a:p>
            <a:pPr eaLnBrk="1" hangingPunct="1"/>
            <a:r>
              <a:rPr lang="en-US" altLang="zh-CN" dirty="0"/>
              <a:t>5) have a beak, rather than teeth</a:t>
            </a:r>
          </a:p>
          <a:p>
            <a:r>
              <a:rPr lang="en-US" altLang="zh-CN" dirty="0">
                <a:ea typeface="宋体" pitchFamily="2" charset="-122"/>
              </a:rPr>
              <a:t>6) heart has four chambers</a:t>
            </a:r>
          </a:p>
          <a:p>
            <a:r>
              <a:rPr lang="en-US" altLang="zh-CN" dirty="0">
                <a:ea typeface="宋体" pitchFamily="2" charset="-122"/>
              </a:rPr>
              <a:t>    getting oxygen: though lungs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 calcmode="lin" valueType="num">
                                      <p:cBhvr additive="base">
                                        <p:cTn id="7" dur="500" fill="hold"/>
                                        <p:tgtEl>
                                          <p:spTgt spid="1433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339">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339">
                                            <p:txEl>
                                              <p:pRg st="2" end="2"/>
                                            </p:txEl>
                                          </p:spTgt>
                                        </p:tgtEl>
                                        <p:attrNameLst>
                                          <p:attrName>style.visibility</p:attrName>
                                        </p:attrNameLst>
                                      </p:cBhvr>
                                      <p:to>
                                        <p:strVal val="visible"/>
                                      </p:to>
                                    </p:set>
                                    <p:anim calcmode="lin" valueType="num">
                                      <p:cBhvr additive="base">
                                        <p:cTn id="11" dur="500" fill="hold"/>
                                        <p:tgtEl>
                                          <p:spTgt spid="1433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339">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339">
                                            <p:txEl>
                                              <p:pRg st="3" end="3"/>
                                            </p:txEl>
                                          </p:spTgt>
                                        </p:tgtEl>
                                        <p:attrNameLst>
                                          <p:attrName>style.visibility</p:attrName>
                                        </p:attrNameLst>
                                      </p:cBhvr>
                                      <p:to>
                                        <p:strVal val="visible"/>
                                      </p:to>
                                    </p:set>
                                    <p:anim calcmode="lin" valueType="num">
                                      <p:cBhvr additive="base">
                                        <p:cTn id="15" dur="500" fill="hold"/>
                                        <p:tgtEl>
                                          <p:spTgt spid="14339">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4339">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339">
                                            <p:txEl>
                                              <p:pRg st="4" end="4"/>
                                            </p:txEl>
                                          </p:spTgt>
                                        </p:tgtEl>
                                        <p:attrNameLst>
                                          <p:attrName>style.visibility</p:attrName>
                                        </p:attrNameLst>
                                      </p:cBhvr>
                                      <p:to>
                                        <p:strVal val="visible"/>
                                      </p:to>
                                    </p:set>
                                    <p:anim calcmode="lin" valueType="num">
                                      <p:cBhvr additive="base">
                                        <p:cTn id="19" dur="500" fill="hold"/>
                                        <p:tgtEl>
                                          <p:spTgt spid="1433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339">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339">
                                            <p:txEl>
                                              <p:pRg st="5" end="5"/>
                                            </p:txEl>
                                          </p:spTgt>
                                        </p:tgtEl>
                                        <p:attrNameLst>
                                          <p:attrName>style.visibility</p:attrName>
                                        </p:attrNameLst>
                                      </p:cBhvr>
                                      <p:to>
                                        <p:strVal val="visible"/>
                                      </p:to>
                                    </p:set>
                                    <p:anim calcmode="lin" valueType="num">
                                      <p:cBhvr additive="base">
                                        <p:cTn id="23" dur="500" fill="hold"/>
                                        <p:tgtEl>
                                          <p:spTgt spid="14339">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339">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339">
                                            <p:txEl>
                                              <p:pRg st="6" end="6"/>
                                            </p:txEl>
                                          </p:spTgt>
                                        </p:tgtEl>
                                        <p:attrNameLst>
                                          <p:attrName>style.visibility</p:attrName>
                                        </p:attrNameLst>
                                      </p:cBhvr>
                                      <p:to>
                                        <p:strVal val="visible"/>
                                      </p:to>
                                    </p:set>
                                    <p:anim calcmode="lin" valueType="num">
                                      <p:cBhvr additive="base">
                                        <p:cTn id="27" dur="500" fill="hold"/>
                                        <p:tgtEl>
                                          <p:spTgt spid="14339">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339">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339">
                                            <p:txEl>
                                              <p:pRg st="7" end="7"/>
                                            </p:txEl>
                                          </p:spTgt>
                                        </p:tgtEl>
                                        <p:attrNameLst>
                                          <p:attrName>style.visibility</p:attrName>
                                        </p:attrNameLst>
                                      </p:cBhvr>
                                      <p:to>
                                        <p:strVal val="visible"/>
                                      </p:to>
                                    </p:set>
                                    <p:anim calcmode="lin" valueType="num">
                                      <p:cBhvr additive="base">
                                        <p:cTn id="31" dur="500" fill="hold"/>
                                        <p:tgtEl>
                                          <p:spTgt spid="14339">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339">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339">
                                            <p:txEl>
                                              <p:pRg st="8" end="8"/>
                                            </p:txEl>
                                          </p:spTgt>
                                        </p:tgtEl>
                                        <p:attrNameLst>
                                          <p:attrName>style.visibility</p:attrName>
                                        </p:attrNameLst>
                                      </p:cBhvr>
                                      <p:to>
                                        <p:strVal val="visible"/>
                                      </p:to>
                                    </p:set>
                                    <p:anim calcmode="lin" valueType="num">
                                      <p:cBhvr additive="base">
                                        <p:cTn id="35" dur="500" fill="hold"/>
                                        <p:tgtEl>
                                          <p:spTgt spid="14339">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4339">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339">
                                            <p:txEl>
                                              <p:pRg st="9" end="9"/>
                                            </p:txEl>
                                          </p:spTgt>
                                        </p:tgtEl>
                                        <p:attrNameLst>
                                          <p:attrName>style.visibility</p:attrName>
                                        </p:attrNameLst>
                                      </p:cBhvr>
                                      <p:to>
                                        <p:strVal val="visible"/>
                                      </p:to>
                                    </p:set>
                                    <p:anim calcmode="lin" valueType="num">
                                      <p:cBhvr additive="base">
                                        <p:cTn id="39" dur="500" fill="hold"/>
                                        <p:tgtEl>
                                          <p:spTgt spid="14339">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433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Administrator\Desktop\Mammalia72dpi.jpg"/>
          <p:cNvPicPr>
            <a:picLocks noChangeAspect="1" noChangeArrowheads="1"/>
          </p:cNvPicPr>
          <p:nvPr/>
        </p:nvPicPr>
        <p:blipFill>
          <a:blip r:embed="rId3" cstate="print"/>
          <a:srcRect/>
          <a:stretch>
            <a:fillRect/>
          </a:stretch>
        </p:blipFill>
        <p:spPr bwMode="auto">
          <a:xfrm>
            <a:off x="0" y="265576"/>
            <a:ext cx="8124967" cy="6475792"/>
          </a:xfrm>
          <a:prstGeom prst="rect">
            <a:avLst/>
          </a:prstGeom>
          <a:noFill/>
          <a:ln w="9525">
            <a:noFill/>
            <a:miter lim="800000"/>
            <a:headEnd/>
            <a:tailEnd/>
          </a:ln>
        </p:spPr>
      </p:pic>
      <p:sp>
        <p:nvSpPr>
          <p:cNvPr id="4" name="矩形 3"/>
          <p:cNvSpPr/>
          <p:nvPr/>
        </p:nvSpPr>
        <p:spPr>
          <a:xfrm>
            <a:off x="5374379" y="2433778"/>
            <a:ext cx="1201663" cy="4643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矩形 5"/>
          <p:cNvSpPr/>
          <p:nvPr/>
        </p:nvSpPr>
        <p:spPr>
          <a:xfrm>
            <a:off x="6950114" y="1073036"/>
            <a:ext cx="976558" cy="4643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p:cNvSpPr/>
          <p:nvPr/>
        </p:nvSpPr>
        <p:spPr>
          <a:xfrm>
            <a:off x="493244" y="2898171"/>
            <a:ext cx="1201663" cy="5429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p:cNvSpPr/>
          <p:nvPr/>
        </p:nvSpPr>
        <p:spPr>
          <a:xfrm>
            <a:off x="5930521" y="5935509"/>
            <a:ext cx="1201663" cy="5412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矩形 9"/>
          <p:cNvSpPr/>
          <p:nvPr/>
        </p:nvSpPr>
        <p:spPr>
          <a:xfrm>
            <a:off x="5092998" y="3441102"/>
            <a:ext cx="1200008" cy="5412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矩形 11"/>
          <p:cNvSpPr/>
          <p:nvPr/>
        </p:nvSpPr>
        <p:spPr>
          <a:xfrm>
            <a:off x="1920012" y="4060862"/>
            <a:ext cx="825936" cy="5412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矩形 12"/>
          <p:cNvSpPr/>
          <p:nvPr/>
        </p:nvSpPr>
        <p:spPr>
          <a:xfrm>
            <a:off x="720004" y="543764"/>
            <a:ext cx="1501252" cy="5412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371" name="TextBox 13"/>
          <p:cNvSpPr txBox="1">
            <a:spLocks noChangeArrowheads="1"/>
          </p:cNvSpPr>
          <p:nvPr/>
        </p:nvSpPr>
        <p:spPr bwMode="auto">
          <a:xfrm>
            <a:off x="7884368" y="3164775"/>
            <a:ext cx="1259632" cy="1200329"/>
          </a:xfrm>
          <a:prstGeom prst="rect">
            <a:avLst/>
          </a:prstGeom>
          <a:noFill/>
          <a:ln w="9525">
            <a:noFill/>
            <a:miter lim="800000"/>
            <a:headEnd/>
            <a:tailEnd/>
          </a:ln>
        </p:spPr>
        <p:txBody>
          <a:bodyPr wrap="square">
            <a:spAutoFit/>
          </a:bodyPr>
          <a:lstStyle/>
          <a:p>
            <a:r>
              <a:rPr lang="en-US" altLang="zh-CN" dirty="0"/>
              <a:t>cattle, sheep, deer, camel, pigs, hippo</a:t>
            </a:r>
            <a:endParaRPr lang="zh-CN" altLang="en-US" dirty="0"/>
          </a:p>
        </p:txBody>
      </p:sp>
      <p:sp>
        <p:nvSpPr>
          <p:cNvPr id="15" name="矩形 14"/>
          <p:cNvSpPr/>
          <p:nvPr/>
        </p:nvSpPr>
        <p:spPr>
          <a:xfrm>
            <a:off x="6725009" y="3734762"/>
            <a:ext cx="1127180" cy="5412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373" name="TextBox 15"/>
          <p:cNvSpPr txBox="1">
            <a:spLocks noChangeArrowheads="1"/>
          </p:cNvSpPr>
          <p:nvPr/>
        </p:nvSpPr>
        <p:spPr bwMode="auto">
          <a:xfrm>
            <a:off x="433619" y="179348"/>
            <a:ext cx="2232248" cy="369332"/>
          </a:xfrm>
          <a:prstGeom prst="rect">
            <a:avLst/>
          </a:prstGeom>
          <a:noFill/>
          <a:ln w="9525">
            <a:noFill/>
            <a:miter lim="800000"/>
            <a:headEnd/>
            <a:tailEnd/>
          </a:ln>
        </p:spPr>
        <p:txBody>
          <a:bodyPr wrap="square">
            <a:spAutoFit/>
          </a:bodyPr>
          <a:lstStyle/>
          <a:p>
            <a:r>
              <a:rPr lang="en-US" altLang="zh-CN" dirty="0"/>
              <a:t>horse, rhinoceros</a:t>
            </a:r>
            <a:endParaRPr lang="zh-CN" altLang="en-US" dirty="0"/>
          </a:p>
        </p:txBody>
      </p:sp>
      <p:sp>
        <p:nvSpPr>
          <p:cNvPr id="15374" name="TextBox 16"/>
          <p:cNvSpPr txBox="1">
            <a:spLocks noChangeArrowheads="1"/>
          </p:cNvSpPr>
          <p:nvPr/>
        </p:nvSpPr>
        <p:spPr bwMode="auto">
          <a:xfrm>
            <a:off x="2446360" y="2191337"/>
            <a:ext cx="2629695" cy="369332"/>
          </a:xfrm>
          <a:prstGeom prst="rect">
            <a:avLst/>
          </a:prstGeom>
          <a:noFill/>
          <a:ln w="9525">
            <a:noFill/>
            <a:miter lim="800000"/>
            <a:headEnd/>
            <a:tailEnd/>
          </a:ln>
        </p:spPr>
        <p:txBody>
          <a:bodyPr wrap="square">
            <a:spAutoFit/>
          </a:bodyPr>
          <a:lstStyle/>
          <a:p>
            <a:r>
              <a:rPr lang="en-US" altLang="zh-CN" dirty="0"/>
              <a:t>cat, dog, lion, bear, panda</a:t>
            </a:r>
            <a:endParaRPr lang="zh-CN" altLang="en-US" dirty="0"/>
          </a:p>
        </p:txBody>
      </p:sp>
      <p:sp>
        <p:nvSpPr>
          <p:cNvPr id="18" name="矩形 17"/>
          <p:cNvSpPr/>
          <p:nvPr/>
        </p:nvSpPr>
        <p:spPr>
          <a:xfrm>
            <a:off x="2896570" y="2495242"/>
            <a:ext cx="976558" cy="4643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矩形 20"/>
          <p:cNvSpPr/>
          <p:nvPr/>
        </p:nvSpPr>
        <p:spPr>
          <a:xfrm>
            <a:off x="1774604" y="5984120"/>
            <a:ext cx="1501252" cy="5412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矩形 21"/>
          <p:cNvSpPr/>
          <p:nvPr/>
        </p:nvSpPr>
        <p:spPr>
          <a:xfrm>
            <a:off x="1354113" y="5016813"/>
            <a:ext cx="1201663" cy="5429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文本框 1">
            <a:extLst>
              <a:ext uri="{FF2B5EF4-FFF2-40B4-BE49-F238E27FC236}">
                <a16:creationId xmlns:a16="http://schemas.microsoft.com/office/drawing/2014/main" id="{421F842F-A189-1244-A1CC-67A5F385637F}"/>
              </a:ext>
            </a:extLst>
          </p:cNvPr>
          <p:cNvSpPr txBox="1"/>
          <p:nvPr/>
        </p:nvSpPr>
        <p:spPr>
          <a:xfrm rot="5400000">
            <a:off x="7520778" y="840427"/>
            <a:ext cx="2194703" cy="523220"/>
          </a:xfrm>
          <a:prstGeom prst="rect">
            <a:avLst/>
          </a:prstGeom>
          <a:noFill/>
        </p:spPr>
        <p:txBody>
          <a:bodyPr wrap="none" rtlCol="0">
            <a:spAutoFit/>
          </a:bodyPr>
          <a:lstStyle/>
          <a:p>
            <a:pPr marL="285750" indent="-285750">
              <a:buBlip>
                <a:blip r:embed="rId4"/>
              </a:buBlip>
            </a:pPr>
            <a:r>
              <a:rPr kumimoji="1" lang="en-US" altLang="zh-CN" sz="2800" dirty="0"/>
              <a:t>Mammals</a:t>
            </a:r>
            <a:endParaRPr kumimoji="1" lang="zh-CN" altLang="en-US"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pPr eaLnBrk="1" hangingPunct="1"/>
            <a:r>
              <a:rPr lang="en-US" altLang="zh-CN" dirty="0"/>
              <a:t>Mammals</a:t>
            </a:r>
            <a:endParaRPr lang="zh-CN" altLang="en-US" dirty="0"/>
          </a:p>
        </p:txBody>
      </p:sp>
      <p:sp>
        <p:nvSpPr>
          <p:cNvPr id="17411" name="内容占位符 2"/>
          <p:cNvSpPr>
            <a:spLocks noGrp="1"/>
          </p:cNvSpPr>
          <p:nvPr>
            <p:ph idx="1"/>
          </p:nvPr>
        </p:nvSpPr>
        <p:spPr>
          <a:xfrm>
            <a:off x="357158" y="1546225"/>
            <a:ext cx="8607330" cy="5026047"/>
          </a:xfrm>
        </p:spPr>
        <p:txBody>
          <a:bodyPr>
            <a:normAutofit fontScale="92500" lnSpcReduction="20000"/>
          </a:bodyPr>
          <a:lstStyle/>
          <a:p>
            <a:pPr eaLnBrk="1" hangingPunct="1"/>
            <a:r>
              <a:rPr lang="en-US" altLang="zh-CN" sz="2800" b="1" dirty="0"/>
              <a:t>Characteristics:</a:t>
            </a:r>
          </a:p>
          <a:p>
            <a:pPr eaLnBrk="1" hangingPunct="1"/>
            <a:r>
              <a:rPr lang="en-US" altLang="zh-CN" sz="2800" dirty="0"/>
              <a:t>1) have hair, sweat glands, hair follicle</a:t>
            </a:r>
          </a:p>
          <a:p>
            <a:r>
              <a:rPr lang="en-US" altLang="zh-CN" sz="2800" dirty="0"/>
              <a:t>2) have a placenta, </a:t>
            </a:r>
            <a:r>
              <a:rPr lang="en-US" altLang="zh-CN" sz="2800" dirty="0">
                <a:ea typeface="宋体" pitchFamily="2" charset="-122"/>
              </a:rPr>
              <a:t>give live birth</a:t>
            </a:r>
            <a:endParaRPr lang="en-US" altLang="zh-CN" sz="2800" dirty="0"/>
          </a:p>
          <a:p>
            <a:pPr eaLnBrk="1" hangingPunct="1"/>
            <a:r>
              <a:rPr lang="en-US" altLang="zh-CN" sz="2800" dirty="0"/>
              <a:t>3) young feed on milk from mammary glands</a:t>
            </a:r>
          </a:p>
          <a:p>
            <a:pPr eaLnBrk="1" hangingPunct="1"/>
            <a:r>
              <a:rPr lang="en-US" altLang="zh-CN" sz="2800" dirty="0"/>
              <a:t>4) homeothermic/ warm-blooded</a:t>
            </a:r>
          </a:p>
          <a:p>
            <a:pPr eaLnBrk="1" hangingPunct="1"/>
            <a:r>
              <a:rPr lang="en-US" altLang="zh-CN" sz="2800" dirty="0"/>
              <a:t>5) have a diaphragm, which separates thorax and abdomen</a:t>
            </a:r>
          </a:p>
          <a:p>
            <a:pPr eaLnBrk="1" hangingPunct="1"/>
            <a:r>
              <a:rPr lang="en-US" altLang="zh-CN" sz="2800" dirty="0"/>
              <a:t>6) heart has 4 chambers</a:t>
            </a:r>
          </a:p>
          <a:p>
            <a:pPr eaLnBrk="1" hangingPunct="1"/>
            <a:r>
              <a:rPr lang="en-US" altLang="zh-CN" sz="2800" dirty="0"/>
              <a:t>7) have different types of teeth(incisors, canines, premolars and molars)</a:t>
            </a:r>
          </a:p>
          <a:p>
            <a:r>
              <a:rPr lang="en-US" altLang="zh-CN" sz="2800" dirty="0"/>
              <a:t>8) cerebral hemisphere are very well developed, mammals have larger brains and seem to be the most capable learners.</a:t>
            </a:r>
          </a:p>
          <a:p>
            <a:pPr eaLnBrk="1" hangingPunct="1"/>
            <a:r>
              <a:rPr lang="en-US" altLang="zh-CN" sz="2800" dirty="0"/>
              <a:t>9) three middle ear bones/ external ear</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checkerboard(across)">
                                      <p:cBhvr>
                                        <p:cTn id="7" dur="500"/>
                                        <p:tgtEl>
                                          <p:spTgt spid="174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7411">
                                            <p:txEl>
                                              <p:pRg st="1" end="1"/>
                                            </p:txEl>
                                          </p:spTgt>
                                        </p:tgtEl>
                                        <p:attrNameLst>
                                          <p:attrName>style.visibility</p:attrName>
                                        </p:attrNameLst>
                                      </p:cBhvr>
                                      <p:to>
                                        <p:strVal val="visible"/>
                                      </p:to>
                                    </p:set>
                                    <p:animEffect transition="in" filter="checkerboard(across)">
                                      <p:cBhvr>
                                        <p:cTn id="12" dur="500"/>
                                        <p:tgtEl>
                                          <p:spTgt spid="174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7411">
                                            <p:txEl>
                                              <p:pRg st="2" end="2"/>
                                            </p:txEl>
                                          </p:spTgt>
                                        </p:tgtEl>
                                        <p:attrNameLst>
                                          <p:attrName>style.visibility</p:attrName>
                                        </p:attrNameLst>
                                      </p:cBhvr>
                                      <p:to>
                                        <p:strVal val="visible"/>
                                      </p:to>
                                    </p:set>
                                    <p:animEffect transition="in" filter="checkerboard(across)">
                                      <p:cBhvr>
                                        <p:cTn id="17" dur="500"/>
                                        <p:tgtEl>
                                          <p:spTgt spid="174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7411">
                                            <p:txEl>
                                              <p:pRg st="3" end="3"/>
                                            </p:txEl>
                                          </p:spTgt>
                                        </p:tgtEl>
                                        <p:attrNameLst>
                                          <p:attrName>style.visibility</p:attrName>
                                        </p:attrNameLst>
                                      </p:cBhvr>
                                      <p:to>
                                        <p:strVal val="visible"/>
                                      </p:to>
                                    </p:set>
                                    <p:animEffect transition="in" filter="checkerboard(across)">
                                      <p:cBhvr>
                                        <p:cTn id="22" dur="500"/>
                                        <p:tgtEl>
                                          <p:spTgt spid="174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7411">
                                            <p:txEl>
                                              <p:pRg st="4" end="4"/>
                                            </p:txEl>
                                          </p:spTgt>
                                        </p:tgtEl>
                                        <p:attrNameLst>
                                          <p:attrName>style.visibility</p:attrName>
                                        </p:attrNameLst>
                                      </p:cBhvr>
                                      <p:to>
                                        <p:strVal val="visible"/>
                                      </p:to>
                                    </p:set>
                                    <p:animEffect transition="in" filter="checkerboard(across)">
                                      <p:cBhvr>
                                        <p:cTn id="27" dur="500"/>
                                        <p:tgtEl>
                                          <p:spTgt spid="174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7411">
                                            <p:txEl>
                                              <p:pRg st="5" end="5"/>
                                            </p:txEl>
                                          </p:spTgt>
                                        </p:tgtEl>
                                        <p:attrNameLst>
                                          <p:attrName>style.visibility</p:attrName>
                                        </p:attrNameLst>
                                      </p:cBhvr>
                                      <p:to>
                                        <p:strVal val="visible"/>
                                      </p:to>
                                    </p:set>
                                    <p:animEffect transition="in" filter="checkerboard(across)">
                                      <p:cBhvr>
                                        <p:cTn id="32" dur="500"/>
                                        <p:tgtEl>
                                          <p:spTgt spid="174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17411">
                                            <p:txEl>
                                              <p:pRg st="6" end="6"/>
                                            </p:txEl>
                                          </p:spTgt>
                                        </p:tgtEl>
                                        <p:attrNameLst>
                                          <p:attrName>style.visibility</p:attrName>
                                        </p:attrNameLst>
                                      </p:cBhvr>
                                      <p:to>
                                        <p:strVal val="visible"/>
                                      </p:to>
                                    </p:set>
                                    <p:animEffect transition="in" filter="checkerboard(across)">
                                      <p:cBhvr>
                                        <p:cTn id="37" dur="500"/>
                                        <p:tgtEl>
                                          <p:spTgt spid="174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17411">
                                            <p:txEl>
                                              <p:pRg st="7" end="7"/>
                                            </p:txEl>
                                          </p:spTgt>
                                        </p:tgtEl>
                                        <p:attrNameLst>
                                          <p:attrName>style.visibility</p:attrName>
                                        </p:attrNameLst>
                                      </p:cBhvr>
                                      <p:to>
                                        <p:strVal val="visible"/>
                                      </p:to>
                                    </p:set>
                                    <p:animEffect transition="in" filter="checkerboard(across)">
                                      <p:cBhvr>
                                        <p:cTn id="42" dur="500"/>
                                        <p:tgtEl>
                                          <p:spTgt spid="1741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17411">
                                            <p:txEl>
                                              <p:pRg st="8" end="8"/>
                                            </p:txEl>
                                          </p:spTgt>
                                        </p:tgtEl>
                                        <p:attrNameLst>
                                          <p:attrName>style.visibility</p:attrName>
                                        </p:attrNameLst>
                                      </p:cBhvr>
                                      <p:to>
                                        <p:strVal val="visible"/>
                                      </p:to>
                                    </p:set>
                                    <p:animEffect transition="in" filter="checkerboard(across)">
                                      <p:cBhvr>
                                        <p:cTn id="47" dur="500"/>
                                        <p:tgtEl>
                                          <p:spTgt spid="1741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17411">
                                            <p:txEl>
                                              <p:pRg st="9" end="9"/>
                                            </p:txEl>
                                          </p:spTgt>
                                        </p:tgtEl>
                                        <p:attrNameLst>
                                          <p:attrName>style.visibility</p:attrName>
                                        </p:attrNameLst>
                                      </p:cBhvr>
                                      <p:to>
                                        <p:strVal val="visible"/>
                                      </p:to>
                                    </p:set>
                                    <p:animEffect transition="in" filter="checkerboard(across)">
                                      <p:cBhvr>
                                        <p:cTn id="52" dur="500"/>
                                        <p:tgtEl>
                                          <p:spTgt spid="174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GB" altLang="zh-CN" dirty="0">
                <a:ea typeface="宋体" charset="-122"/>
              </a:rPr>
              <a:t>1-Animals</a:t>
            </a:r>
          </a:p>
        </p:txBody>
      </p:sp>
      <p:sp>
        <p:nvSpPr>
          <p:cNvPr id="20483" name="Rectangle 3"/>
          <p:cNvSpPr>
            <a:spLocks noGrp="1" noChangeArrowheads="1"/>
          </p:cNvSpPr>
          <p:nvPr>
            <p:ph type="body" idx="1"/>
          </p:nvPr>
        </p:nvSpPr>
        <p:spPr/>
        <p:txBody>
          <a:bodyPr/>
          <a:lstStyle/>
          <a:p>
            <a:r>
              <a:rPr lang="en-GB" altLang="zh-CN" dirty="0">
                <a:ea typeface="宋体" charset="-122"/>
              </a:rPr>
              <a:t>Animals are spilt into two major groups:</a:t>
            </a:r>
          </a:p>
          <a:p>
            <a:endParaRPr lang="en-GB" altLang="zh-CN" dirty="0">
              <a:ea typeface="宋体" charset="-122"/>
            </a:endParaRPr>
          </a:p>
          <a:p>
            <a:pPr lvl="1"/>
            <a:r>
              <a:rPr lang="en-GB" altLang="zh-CN" dirty="0">
                <a:ea typeface="宋体" charset="-122"/>
              </a:rPr>
              <a:t>Vertebrates</a:t>
            </a:r>
          </a:p>
          <a:p>
            <a:pPr lvl="1">
              <a:buFont typeface="Wingdings" pitchFamily="2" charset="2"/>
              <a:buNone/>
            </a:pPr>
            <a:endParaRPr lang="en-GB" altLang="zh-CN" dirty="0">
              <a:ea typeface="宋体" charset="-122"/>
            </a:endParaRPr>
          </a:p>
          <a:p>
            <a:pPr lvl="1">
              <a:buFont typeface="Wingdings" pitchFamily="2" charset="2"/>
              <a:buNone/>
            </a:pPr>
            <a:endParaRPr lang="en-GB" altLang="zh-CN" dirty="0">
              <a:ea typeface="宋体" charset="-122"/>
            </a:endParaRPr>
          </a:p>
          <a:p>
            <a:pPr lvl="1"/>
            <a:r>
              <a:rPr lang="en-GB" altLang="zh-CN" dirty="0">
                <a:ea typeface="宋体" charset="-122"/>
              </a:rPr>
              <a:t>Invertebrates</a:t>
            </a:r>
          </a:p>
        </p:txBody>
      </p:sp>
      <p:pic>
        <p:nvPicPr>
          <p:cNvPr id="20485" name="Picture 5" descr="Cheetah%20exZOOberance%20001"/>
          <p:cNvPicPr>
            <a:picLocks noChangeAspect="1" noChangeArrowheads="1"/>
          </p:cNvPicPr>
          <p:nvPr/>
        </p:nvPicPr>
        <p:blipFill>
          <a:blip r:embed="rId2" cstate="print"/>
          <a:srcRect/>
          <a:stretch>
            <a:fillRect/>
          </a:stretch>
        </p:blipFill>
        <p:spPr bwMode="auto">
          <a:xfrm>
            <a:off x="4284663" y="2349500"/>
            <a:ext cx="2808287" cy="2132013"/>
          </a:xfrm>
          <a:prstGeom prst="rect">
            <a:avLst/>
          </a:prstGeom>
          <a:noFill/>
        </p:spPr>
      </p:pic>
      <p:pic>
        <p:nvPicPr>
          <p:cNvPr id="20487" name="Picture 7" descr="catepillar%208"/>
          <p:cNvPicPr>
            <a:picLocks noChangeAspect="1" noChangeArrowheads="1"/>
          </p:cNvPicPr>
          <p:nvPr/>
        </p:nvPicPr>
        <p:blipFill>
          <a:blip r:embed="rId3" cstate="print"/>
          <a:srcRect/>
          <a:stretch>
            <a:fillRect/>
          </a:stretch>
        </p:blipFill>
        <p:spPr bwMode="auto">
          <a:xfrm>
            <a:off x="4284663" y="4581525"/>
            <a:ext cx="2879725" cy="2043113"/>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571500" indent="-571500">
              <a:buBlip>
                <a:blip r:embed="rId2"/>
              </a:buBlip>
            </a:pPr>
            <a:r>
              <a:rPr lang="en-US" altLang="zh-CN" dirty="0"/>
              <a:t>Mammals</a:t>
            </a:r>
            <a:endParaRPr lang="zh-CN" altLang="en-US" dirty="0"/>
          </a:p>
        </p:txBody>
      </p:sp>
      <p:sp>
        <p:nvSpPr>
          <p:cNvPr id="3" name="内容占位符 2"/>
          <p:cNvSpPr>
            <a:spLocks noGrp="1"/>
          </p:cNvSpPr>
          <p:nvPr>
            <p:ph idx="1"/>
          </p:nvPr>
        </p:nvSpPr>
        <p:spPr>
          <a:xfrm>
            <a:off x="179512" y="2071389"/>
            <a:ext cx="8712968" cy="4525963"/>
          </a:xfrm>
        </p:spPr>
        <p:txBody>
          <a:bodyPr>
            <a:normAutofit fontScale="85000" lnSpcReduction="20000"/>
          </a:bodyPr>
          <a:lstStyle/>
          <a:p>
            <a:pPr>
              <a:lnSpc>
                <a:spcPct val="120000"/>
              </a:lnSpc>
            </a:pPr>
            <a:r>
              <a:rPr lang="en-US" altLang="zh-CN" dirty="0">
                <a:ea typeface="宋体" pitchFamily="2" charset="-122"/>
              </a:rPr>
              <a:t>Monotremes: lay eggs, but still has mammary glands and produces MILK for young, only 5 species. </a:t>
            </a:r>
          </a:p>
          <a:p>
            <a:pPr>
              <a:lnSpc>
                <a:spcPct val="120000"/>
              </a:lnSpc>
            </a:pPr>
            <a:r>
              <a:rPr lang="en-US" altLang="zh-CN" dirty="0">
                <a:ea typeface="宋体" pitchFamily="2" charset="-122"/>
              </a:rPr>
              <a:t>Marsupials: pouched mammals that give live birth and babies crawl into pouches until matured. e.g. The kangaroo</a:t>
            </a:r>
          </a:p>
          <a:p>
            <a:pPr>
              <a:lnSpc>
                <a:spcPct val="120000"/>
              </a:lnSpc>
            </a:pPr>
            <a:r>
              <a:rPr lang="en-US" altLang="zh-CN" dirty="0">
                <a:ea typeface="宋体" pitchFamily="2" charset="-122"/>
              </a:rPr>
              <a:t>Placentals: give live birth; baby attached with umbilical cord</a:t>
            </a:r>
            <a:endParaRPr lang="en-US" altLang="zh-CN" dirty="0"/>
          </a:p>
          <a:p>
            <a:pPr>
              <a:lnSpc>
                <a:spcPct val="120000"/>
              </a:lnSpc>
            </a:pPr>
            <a:r>
              <a:rPr lang="en-US" altLang="zh-CN" dirty="0"/>
              <a:t>Except for the five species of monotremes egg-laying mammals), all modern mammals give birth to live young. Most mammals, belong to the placental group.</a:t>
            </a:r>
          </a:p>
          <a:p>
            <a:pPr>
              <a:lnSpc>
                <a:spcPct val="120000"/>
              </a:lnSpc>
            </a:pPr>
            <a:endParaRPr lang="zh-CN" altLang="en-US" dirty="0"/>
          </a:p>
        </p:txBody>
      </p:sp>
      <p:pic>
        <p:nvPicPr>
          <p:cNvPr id="4" name="Picture 9" descr="1359%20-%20Panda%20(100%20pc)"/>
          <p:cNvPicPr>
            <a:picLocks noChangeAspect="1" noChangeArrowheads="1"/>
          </p:cNvPicPr>
          <p:nvPr/>
        </p:nvPicPr>
        <p:blipFill>
          <a:blip r:embed="rId3" cstate="print"/>
          <a:srcRect/>
          <a:stretch>
            <a:fillRect/>
          </a:stretch>
        </p:blipFill>
        <p:spPr bwMode="auto">
          <a:xfrm>
            <a:off x="6156177" y="-1"/>
            <a:ext cx="2987824" cy="2068299"/>
          </a:xfrm>
          <a:prstGeom prst="rect">
            <a:avLst/>
          </a:prstGeom>
          <a:noFill/>
        </p:spPr>
      </p:pic>
      <p:pic>
        <p:nvPicPr>
          <p:cNvPr id="5" name="Picture 5" descr="mammals_lion"/>
          <p:cNvPicPr>
            <a:picLocks noChangeAspect="1" noChangeArrowheads="1"/>
          </p:cNvPicPr>
          <p:nvPr/>
        </p:nvPicPr>
        <p:blipFill>
          <a:blip r:embed="rId4" cstate="print"/>
          <a:srcRect/>
          <a:stretch>
            <a:fillRect/>
          </a:stretch>
        </p:blipFill>
        <p:spPr bwMode="auto">
          <a:xfrm>
            <a:off x="0" y="0"/>
            <a:ext cx="3075454" cy="206084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4978896" cy="1143000"/>
          </a:xfrm>
        </p:spPr>
        <p:txBody>
          <a:bodyPr/>
          <a:lstStyle/>
          <a:p>
            <a:pPr marL="571500" indent="-571500">
              <a:buBlip>
                <a:blip r:embed="rId2"/>
              </a:buBlip>
            </a:pPr>
            <a:r>
              <a:rPr lang="en-US" altLang="zh-CN" dirty="0"/>
              <a:t>Record-holder</a:t>
            </a:r>
            <a:endParaRPr lang="zh-CN" altLang="en-US" dirty="0"/>
          </a:p>
        </p:txBody>
      </p:sp>
      <p:sp>
        <p:nvSpPr>
          <p:cNvPr id="3" name="内容占位符 2"/>
          <p:cNvSpPr>
            <a:spLocks noGrp="1"/>
          </p:cNvSpPr>
          <p:nvPr>
            <p:ph idx="1"/>
          </p:nvPr>
        </p:nvSpPr>
        <p:spPr>
          <a:xfrm>
            <a:off x="35496" y="1456184"/>
            <a:ext cx="5256584" cy="2980928"/>
          </a:xfrm>
        </p:spPr>
        <p:txBody>
          <a:bodyPr>
            <a:normAutofit fontScale="92500" lnSpcReduction="20000"/>
          </a:bodyPr>
          <a:lstStyle/>
          <a:p>
            <a:r>
              <a:rPr lang="en-US" altLang="zh-CN" sz="2800" dirty="0"/>
              <a:t>The biggest: </a:t>
            </a:r>
          </a:p>
          <a:p>
            <a:r>
              <a:rPr lang="en-US" altLang="zh-CN" sz="2800" dirty="0"/>
              <a:t>blue whale , at 30 </a:t>
            </a:r>
            <a:r>
              <a:rPr lang="en-US" altLang="zh-CN" sz="2800" dirty="0" err="1"/>
              <a:t>metres</a:t>
            </a:r>
            <a:r>
              <a:rPr lang="en-US" altLang="zh-CN" sz="2800" dirty="0"/>
              <a:t>  in length and 190 </a:t>
            </a:r>
            <a:r>
              <a:rPr lang="en-US" altLang="zh-CN" sz="2800" dirty="0" err="1"/>
              <a:t>tonnes</a:t>
            </a:r>
            <a:endParaRPr lang="en-US" altLang="zh-CN" sz="2800" dirty="0"/>
          </a:p>
          <a:p>
            <a:r>
              <a:rPr lang="en-US" altLang="zh-CN" sz="2800" dirty="0"/>
              <a:t>The tallest: </a:t>
            </a:r>
          </a:p>
          <a:p>
            <a:r>
              <a:rPr lang="en-US" altLang="zh-CN" sz="2800" dirty="0"/>
              <a:t>giraffe</a:t>
            </a:r>
          </a:p>
          <a:p>
            <a:r>
              <a:rPr lang="en-US" altLang="zh-CN" sz="2800" dirty="0"/>
              <a:t>The fastest: </a:t>
            </a:r>
          </a:p>
          <a:p>
            <a:r>
              <a:rPr lang="en-US" altLang="zh-CN" sz="2800" dirty="0"/>
              <a:t>cheetah</a:t>
            </a:r>
          </a:p>
        </p:txBody>
      </p:sp>
      <p:sp>
        <p:nvSpPr>
          <p:cNvPr id="30722" name="AutoShape 2" descr="c:\users\administrator\appdata\roaming\360se6\User Data\temp\th_id=JN.JejKc+fF88FEtmVJFj572A&amp;w=78&amp;h=78&amp;c=7&amp;pid=1.7.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0724" name="AutoShape 4" descr="c:\users\administrator\appdata\roaming\360se6\User Data\temp\th_id=JN.JejKc+fF88FEtmVJFj572A&amp;pid=15.1.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7" name="Picture 7" descr="giraffe4"/>
          <p:cNvPicPr>
            <a:picLocks noChangeAspect="1" noChangeArrowheads="1"/>
          </p:cNvPicPr>
          <p:nvPr/>
        </p:nvPicPr>
        <p:blipFill>
          <a:blip r:embed="rId3" cstate="print"/>
          <a:srcRect/>
          <a:stretch>
            <a:fillRect/>
          </a:stretch>
        </p:blipFill>
        <p:spPr bwMode="auto">
          <a:xfrm>
            <a:off x="5894804" y="116632"/>
            <a:ext cx="1970047" cy="3587176"/>
          </a:xfrm>
          <a:prstGeom prst="rect">
            <a:avLst/>
          </a:prstGeom>
          <a:noFill/>
        </p:spPr>
      </p:pic>
      <p:pic>
        <p:nvPicPr>
          <p:cNvPr id="8" name="Picture 6" descr="c:\users\administrator\appdata\roaming\360se6\User Data\temp\TheCheethcat.jpg"/>
          <p:cNvPicPr>
            <a:picLocks noChangeAspect="1" noChangeArrowheads="1"/>
          </p:cNvPicPr>
          <p:nvPr/>
        </p:nvPicPr>
        <p:blipFill>
          <a:blip r:embed="rId4" cstate="print"/>
          <a:srcRect/>
          <a:stretch>
            <a:fillRect/>
          </a:stretch>
        </p:blipFill>
        <p:spPr bwMode="auto">
          <a:xfrm>
            <a:off x="6795478" y="3789040"/>
            <a:ext cx="1912215" cy="2869442"/>
          </a:xfrm>
          <a:prstGeom prst="rect">
            <a:avLst/>
          </a:prstGeom>
          <a:noFill/>
        </p:spPr>
      </p:pic>
      <p:pic>
        <p:nvPicPr>
          <p:cNvPr id="10" name="Picture 8" descr="c:\users\administrator\appdata\roaming\360se6\User Data\temp\Blue_whale.jpg"/>
          <p:cNvPicPr>
            <a:picLocks noChangeAspect="1" noChangeArrowheads="1"/>
          </p:cNvPicPr>
          <p:nvPr/>
        </p:nvPicPr>
        <p:blipFill>
          <a:blip r:embed="rId5" cstate="print"/>
          <a:srcRect/>
          <a:stretch>
            <a:fillRect/>
          </a:stretch>
        </p:blipFill>
        <p:spPr bwMode="auto">
          <a:xfrm>
            <a:off x="1835696" y="4077072"/>
            <a:ext cx="4355976" cy="245342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additive="base">
                                        <p:cTn id="3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 calcmode="lin" valueType="num">
                                      <p:cBhvr additive="base">
                                        <p:cTn id="4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7" presetID="9"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dissolve">
                                      <p:cBhvr>
                                        <p:cTn id="4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a:xfrm>
            <a:off x="0" y="0"/>
            <a:ext cx="9144000" cy="685800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38570" y="1974899"/>
            <a:ext cx="5713750" cy="2462213"/>
          </a:xfrm>
          <a:prstGeom prst="rect">
            <a:avLst/>
          </a:prstGeom>
          <a:noFill/>
        </p:spPr>
        <p:txBody>
          <a:bodyPr>
            <a:spAutoFit/>
          </a:bodyPr>
          <a:lstStyle/>
          <a:p>
            <a:pPr algn="ctr">
              <a:defRPr/>
            </a:pPr>
            <a:r>
              <a:rPr lang="en-US" altLang="zh-CN" sz="1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宋体" pitchFamily="2" charset="-122"/>
              </a:rPr>
              <a:t>FUN!</a:t>
            </a:r>
            <a:endParaRPr lang="zh-CN" altLang="en-US" sz="1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宋体"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E:\biology\备课资料\Pictures\IG Classification\129025.jpg"/>
          <p:cNvPicPr>
            <a:picLocks noChangeAspect="1" noChangeArrowheads="1"/>
          </p:cNvPicPr>
          <p:nvPr/>
        </p:nvPicPr>
        <p:blipFill>
          <a:blip r:embed="rId2" cstate="print"/>
          <a:srcRect/>
          <a:stretch>
            <a:fillRect/>
          </a:stretch>
        </p:blipFill>
        <p:spPr bwMode="auto">
          <a:xfrm>
            <a:off x="66675" y="333375"/>
            <a:ext cx="8897938" cy="5002213"/>
          </a:xfrm>
          <a:prstGeom prst="rect">
            <a:avLst/>
          </a:prstGeom>
          <a:noFill/>
          <a:ln w="9525">
            <a:noFill/>
            <a:miter lim="800000"/>
            <a:headEnd/>
            <a:tailEnd/>
          </a:ln>
        </p:spPr>
      </p:pic>
      <p:sp>
        <p:nvSpPr>
          <p:cNvPr id="5" name="TextBox 4"/>
          <p:cNvSpPr txBox="1">
            <a:spLocks noChangeArrowheads="1"/>
          </p:cNvSpPr>
          <p:nvPr/>
        </p:nvSpPr>
        <p:spPr bwMode="auto">
          <a:xfrm>
            <a:off x="35496" y="5589588"/>
            <a:ext cx="5032375" cy="646112"/>
          </a:xfrm>
          <a:prstGeom prst="rect">
            <a:avLst/>
          </a:prstGeom>
          <a:noFill/>
          <a:ln w="9525">
            <a:noFill/>
            <a:miter lim="800000"/>
            <a:headEnd/>
            <a:tailEnd/>
          </a:ln>
        </p:spPr>
        <p:txBody>
          <a:bodyPr wrap="none">
            <a:spAutoFit/>
          </a:bodyPr>
          <a:lstStyle/>
          <a:p>
            <a:r>
              <a:rPr lang="en-US" altLang="zh-CN" sz="3600" b="1" dirty="0"/>
              <a:t>Apes, Class Mammals</a:t>
            </a:r>
            <a:endParaRPr lang="zh-CN" altLang="en-US" sz="3600" b="1" dirty="0"/>
          </a:p>
        </p:txBody>
      </p:sp>
      <p:pic>
        <p:nvPicPr>
          <p:cNvPr id="24580" name="Picture 4" descr="E:\biology\备课资料\Pictures\IG Classification\266528.jpg"/>
          <p:cNvPicPr>
            <a:picLocks noChangeAspect="1" noChangeArrowheads="1"/>
          </p:cNvPicPr>
          <p:nvPr/>
        </p:nvPicPr>
        <p:blipFill>
          <a:blip r:embed="rId3" cstate="print"/>
          <a:srcRect r="9120"/>
          <a:stretch>
            <a:fillRect/>
          </a:stretch>
        </p:blipFill>
        <p:spPr bwMode="auto">
          <a:xfrm>
            <a:off x="5004048" y="4274249"/>
            <a:ext cx="4176464" cy="258375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E:\biology\备课资料\Pictures\IG Classification\245809.jpg"/>
          <p:cNvPicPr>
            <a:picLocks noChangeAspect="1" noChangeArrowheads="1"/>
          </p:cNvPicPr>
          <p:nvPr/>
        </p:nvPicPr>
        <p:blipFill>
          <a:blip r:embed="rId2" cstate="print"/>
          <a:srcRect/>
          <a:stretch>
            <a:fillRect/>
          </a:stretch>
        </p:blipFill>
        <p:spPr bwMode="auto">
          <a:xfrm>
            <a:off x="0" y="332656"/>
            <a:ext cx="8674100" cy="4876800"/>
          </a:xfrm>
          <a:prstGeom prst="rect">
            <a:avLst/>
          </a:prstGeom>
          <a:noFill/>
          <a:ln w="9525">
            <a:noFill/>
            <a:miter lim="800000"/>
            <a:headEnd/>
            <a:tailEnd/>
          </a:ln>
        </p:spPr>
      </p:pic>
      <p:sp>
        <p:nvSpPr>
          <p:cNvPr id="3" name="TextBox 2"/>
          <p:cNvSpPr txBox="1">
            <a:spLocks noChangeArrowheads="1"/>
          </p:cNvSpPr>
          <p:nvPr/>
        </p:nvSpPr>
        <p:spPr bwMode="auto">
          <a:xfrm>
            <a:off x="323850" y="5445125"/>
            <a:ext cx="4467225" cy="646113"/>
          </a:xfrm>
          <a:prstGeom prst="rect">
            <a:avLst/>
          </a:prstGeom>
          <a:noFill/>
          <a:ln w="9525">
            <a:noFill/>
            <a:miter lim="800000"/>
            <a:headEnd/>
            <a:tailEnd/>
          </a:ln>
        </p:spPr>
        <p:txBody>
          <a:bodyPr wrap="none">
            <a:spAutoFit/>
          </a:bodyPr>
          <a:lstStyle/>
          <a:p>
            <a:r>
              <a:rPr lang="en-US" altLang="zh-CN" sz="3600"/>
              <a:t>Penguin, Class Birds</a:t>
            </a:r>
            <a:endParaRPr lang="zh-CN" altLang="en-US" sz="3600"/>
          </a:p>
        </p:txBody>
      </p:sp>
      <p:pic>
        <p:nvPicPr>
          <p:cNvPr id="25604" name="Picture 4" descr="E:\biology\备课资料\Pictures\IG Classification\275183.jpg"/>
          <p:cNvPicPr>
            <a:picLocks noChangeAspect="1" noChangeArrowheads="1"/>
          </p:cNvPicPr>
          <p:nvPr/>
        </p:nvPicPr>
        <p:blipFill>
          <a:blip r:embed="rId3" cstate="print"/>
          <a:srcRect r="5766"/>
          <a:stretch>
            <a:fillRect/>
          </a:stretch>
        </p:blipFill>
        <p:spPr bwMode="auto">
          <a:xfrm>
            <a:off x="5220072" y="0"/>
            <a:ext cx="3923928" cy="2341563"/>
          </a:xfrm>
          <a:prstGeom prst="rect">
            <a:avLst/>
          </a:prstGeom>
          <a:noFill/>
        </p:spPr>
      </p:pic>
      <p:pic>
        <p:nvPicPr>
          <p:cNvPr id="25605" name="Picture 5" descr="E:\biology\备课资料\Pictures\IG Classification\227984.jpg"/>
          <p:cNvPicPr>
            <a:picLocks noChangeAspect="1" noChangeArrowheads="1"/>
          </p:cNvPicPr>
          <p:nvPr/>
        </p:nvPicPr>
        <p:blipFill>
          <a:blip r:embed="rId4" cstate="print"/>
          <a:srcRect/>
          <a:stretch>
            <a:fillRect/>
          </a:stretch>
        </p:blipFill>
        <p:spPr bwMode="auto">
          <a:xfrm>
            <a:off x="4806950" y="4419600"/>
            <a:ext cx="4337050" cy="24384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E:\biology\备课资料\Pictures\IG Classification\249330.jpg"/>
          <p:cNvPicPr>
            <a:picLocks noChangeAspect="1" noChangeArrowheads="1"/>
          </p:cNvPicPr>
          <p:nvPr/>
        </p:nvPicPr>
        <p:blipFill>
          <a:blip r:embed="rId2" cstate="print"/>
          <a:srcRect/>
          <a:stretch>
            <a:fillRect/>
          </a:stretch>
        </p:blipFill>
        <p:spPr bwMode="auto">
          <a:xfrm>
            <a:off x="250825" y="333375"/>
            <a:ext cx="8674100" cy="4876800"/>
          </a:xfrm>
          <a:prstGeom prst="rect">
            <a:avLst/>
          </a:prstGeom>
          <a:noFill/>
          <a:ln w="9525">
            <a:noFill/>
            <a:miter lim="800000"/>
            <a:headEnd/>
            <a:tailEnd/>
          </a:ln>
        </p:spPr>
      </p:pic>
      <p:sp>
        <p:nvSpPr>
          <p:cNvPr id="3" name="TextBox 2"/>
          <p:cNvSpPr txBox="1">
            <a:spLocks noChangeArrowheads="1"/>
          </p:cNvSpPr>
          <p:nvPr/>
        </p:nvSpPr>
        <p:spPr bwMode="auto">
          <a:xfrm>
            <a:off x="395288" y="5516563"/>
            <a:ext cx="5006975" cy="647700"/>
          </a:xfrm>
          <a:prstGeom prst="rect">
            <a:avLst/>
          </a:prstGeom>
          <a:noFill/>
          <a:ln w="9525">
            <a:noFill/>
            <a:miter lim="800000"/>
            <a:headEnd/>
            <a:tailEnd/>
          </a:ln>
        </p:spPr>
        <p:txBody>
          <a:bodyPr wrap="none">
            <a:spAutoFit/>
          </a:bodyPr>
          <a:lstStyle/>
          <a:p>
            <a:r>
              <a:rPr lang="en-US" altLang="zh-CN" sz="3600"/>
              <a:t>Tortoise, Class Reptiles</a:t>
            </a:r>
            <a:endParaRPr lang="zh-CN" altLang="en-US"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E:\biology\备课资料\Pictures\IG Classification\286695.jpg"/>
          <p:cNvPicPr>
            <a:picLocks noChangeAspect="1" noChangeArrowheads="1"/>
          </p:cNvPicPr>
          <p:nvPr/>
        </p:nvPicPr>
        <p:blipFill>
          <a:blip r:embed="rId2" cstate="print"/>
          <a:srcRect/>
          <a:stretch>
            <a:fillRect/>
          </a:stretch>
        </p:blipFill>
        <p:spPr bwMode="auto">
          <a:xfrm>
            <a:off x="250825" y="333375"/>
            <a:ext cx="8674100" cy="4876800"/>
          </a:xfrm>
          <a:prstGeom prst="rect">
            <a:avLst/>
          </a:prstGeom>
          <a:noFill/>
          <a:ln w="9525">
            <a:noFill/>
            <a:miter lim="800000"/>
            <a:headEnd/>
            <a:tailEnd/>
          </a:ln>
        </p:spPr>
      </p:pic>
      <p:sp>
        <p:nvSpPr>
          <p:cNvPr id="3" name="TextBox 2"/>
          <p:cNvSpPr txBox="1">
            <a:spLocks noChangeArrowheads="1"/>
          </p:cNvSpPr>
          <p:nvPr/>
        </p:nvSpPr>
        <p:spPr bwMode="auto">
          <a:xfrm>
            <a:off x="323850" y="5516563"/>
            <a:ext cx="5287963" cy="647700"/>
          </a:xfrm>
          <a:prstGeom prst="rect">
            <a:avLst/>
          </a:prstGeom>
          <a:noFill/>
          <a:ln w="9525">
            <a:noFill/>
            <a:miter lim="800000"/>
            <a:headEnd/>
            <a:tailEnd/>
          </a:ln>
        </p:spPr>
        <p:txBody>
          <a:bodyPr wrap="none">
            <a:spAutoFit/>
          </a:bodyPr>
          <a:lstStyle/>
          <a:p>
            <a:r>
              <a:rPr lang="en-US" altLang="zh-CN" sz="3600"/>
              <a:t>Frogs, Class Amphibians</a:t>
            </a:r>
            <a:endParaRPr lang="zh-CN" altLang="en-US"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E:\biology\备课资料\Pictures\IG Classification\261043.jpg"/>
          <p:cNvPicPr>
            <a:picLocks noChangeAspect="1" noChangeArrowheads="1"/>
          </p:cNvPicPr>
          <p:nvPr/>
        </p:nvPicPr>
        <p:blipFill>
          <a:blip r:embed="rId2" cstate="print"/>
          <a:srcRect/>
          <a:stretch>
            <a:fillRect/>
          </a:stretch>
        </p:blipFill>
        <p:spPr bwMode="auto">
          <a:xfrm>
            <a:off x="0" y="0"/>
            <a:ext cx="8674100" cy="4876800"/>
          </a:xfrm>
          <a:prstGeom prst="rect">
            <a:avLst/>
          </a:prstGeom>
          <a:noFill/>
          <a:ln w="9525">
            <a:noFill/>
            <a:miter lim="800000"/>
            <a:headEnd/>
            <a:tailEnd/>
          </a:ln>
        </p:spPr>
      </p:pic>
      <p:sp>
        <p:nvSpPr>
          <p:cNvPr id="3" name="TextBox 2"/>
          <p:cNvSpPr txBox="1">
            <a:spLocks noChangeArrowheads="1"/>
          </p:cNvSpPr>
          <p:nvPr/>
        </p:nvSpPr>
        <p:spPr bwMode="auto">
          <a:xfrm>
            <a:off x="683568" y="5229200"/>
            <a:ext cx="3384376" cy="1200329"/>
          </a:xfrm>
          <a:prstGeom prst="rect">
            <a:avLst/>
          </a:prstGeom>
          <a:noFill/>
          <a:ln w="9525">
            <a:noFill/>
            <a:miter lim="800000"/>
            <a:headEnd/>
            <a:tailEnd/>
          </a:ln>
        </p:spPr>
        <p:txBody>
          <a:bodyPr wrap="square">
            <a:spAutoFit/>
          </a:bodyPr>
          <a:lstStyle/>
          <a:p>
            <a:r>
              <a:rPr lang="en-US" altLang="zh-CN" sz="3600" dirty="0"/>
              <a:t>Panda, Class Mammals</a:t>
            </a:r>
            <a:endParaRPr lang="zh-CN" altLang="en-US" sz="3600" dirty="0"/>
          </a:p>
        </p:txBody>
      </p:sp>
      <p:pic>
        <p:nvPicPr>
          <p:cNvPr id="33796" name="Picture 4" descr="E:\biology\备课资料\Pictures\IG Classification\252614.jpg"/>
          <p:cNvPicPr>
            <a:picLocks noChangeAspect="1" noChangeArrowheads="1"/>
          </p:cNvPicPr>
          <p:nvPr/>
        </p:nvPicPr>
        <p:blipFill>
          <a:blip r:embed="rId3" cstate="print"/>
          <a:srcRect/>
          <a:stretch>
            <a:fillRect/>
          </a:stretch>
        </p:blipFill>
        <p:spPr bwMode="auto">
          <a:xfrm>
            <a:off x="4806950" y="4419600"/>
            <a:ext cx="4337050" cy="24384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E:\biology\备课资料\Pictures\IG Classification\255411.jpg"/>
          <p:cNvPicPr>
            <a:picLocks noChangeAspect="1" noChangeArrowheads="1"/>
          </p:cNvPicPr>
          <p:nvPr/>
        </p:nvPicPr>
        <p:blipFill>
          <a:blip r:embed="rId2" cstate="print"/>
          <a:srcRect/>
          <a:stretch>
            <a:fillRect/>
          </a:stretch>
        </p:blipFill>
        <p:spPr bwMode="auto">
          <a:xfrm>
            <a:off x="179512" y="332656"/>
            <a:ext cx="8788588" cy="4941168"/>
          </a:xfrm>
          <a:prstGeom prst="rect">
            <a:avLst/>
          </a:prstGeom>
          <a:noFill/>
        </p:spPr>
      </p:pic>
      <p:sp>
        <p:nvSpPr>
          <p:cNvPr id="3" name="TextBox 2"/>
          <p:cNvSpPr txBox="1">
            <a:spLocks noChangeArrowheads="1"/>
          </p:cNvSpPr>
          <p:nvPr/>
        </p:nvSpPr>
        <p:spPr bwMode="auto">
          <a:xfrm>
            <a:off x="250825" y="5661025"/>
            <a:ext cx="4698722" cy="646331"/>
          </a:xfrm>
          <a:prstGeom prst="rect">
            <a:avLst/>
          </a:prstGeom>
          <a:noFill/>
          <a:ln w="9525">
            <a:noFill/>
            <a:miter lim="800000"/>
            <a:headEnd/>
            <a:tailEnd/>
          </a:ln>
        </p:spPr>
        <p:txBody>
          <a:bodyPr wrap="none">
            <a:spAutoFit/>
          </a:bodyPr>
          <a:lstStyle/>
          <a:p>
            <a:r>
              <a:rPr lang="en-US" altLang="zh-CN" sz="3600" dirty="0"/>
              <a:t>Snake, Class Reptiles</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a:xfrm>
            <a:off x="457200" y="274638"/>
            <a:ext cx="4834880" cy="1143000"/>
          </a:xfrm>
        </p:spPr>
        <p:txBody>
          <a:bodyPr/>
          <a:lstStyle/>
          <a:p>
            <a:pPr eaLnBrk="1" hangingPunct="1"/>
            <a:r>
              <a:rPr lang="en-US" altLang="zh-CN" dirty="0"/>
              <a:t>1.1 Vertebrates</a:t>
            </a:r>
            <a:endParaRPr lang="zh-CN" altLang="en-US" dirty="0"/>
          </a:p>
        </p:txBody>
      </p:sp>
      <p:sp>
        <p:nvSpPr>
          <p:cNvPr id="4099" name="内容占位符 2"/>
          <p:cNvSpPr>
            <a:spLocks noGrp="1"/>
          </p:cNvSpPr>
          <p:nvPr>
            <p:ph idx="1"/>
          </p:nvPr>
        </p:nvSpPr>
        <p:spPr>
          <a:xfrm>
            <a:off x="4374614" y="1643435"/>
            <a:ext cx="4565486" cy="1929581"/>
          </a:xfrm>
        </p:spPr>
        <p:txBody>
          <a:bodyPr>
            <a:normAutofit/>
          </a:bodyPr>
          <a:lstStyle/>
          <a:p>
            <a:r>
              <a:rPr lang="en-US" altLang="zh-CN" sz="2800" dirty="0"/>
              <a:t>Vertebrates make up about 4% of all described animal species.</a:t>
            </a:r>
            <a:endParaRPr lang="zh-CN" altLang="en-US" sz="2800" dirty="0"/>
          </a:p>
        </p:txBody>
      </p:sp>
      <p:pic>
        <p:nvPicPr>
          <p:cNvPr id="10" name="Picture 3" descr="god skel model"/>
          <p:cNvPicPr>
            <a:picLocks noChangeAspect="1" noChangeArrowheads="1"/>
          </p:cNvPicPr>
          <p:nvPr/>
        </p:nvPicPr>
        <p:blipFill>
          <a:blip r:embed="rId2" cstate="print"/>
          <a:srcRect/>
          <a:stretch>
            <a:fillRect/>
          </a:stretch>
        </p:blipFill>
        <p:spPr bwMode="auto">
          <a:xfrm>
            <a:off x="4716016" y="3746302"/>
            <a:ext cx="4224084" cy="2915233"/>
          </a:xfrm>
          <a:prstGeom prst="rect">
            <a:avLst/>
          </a:prstGeom>
          <a:noFill/>
        </p:spPr>
      </p:pic>
      <p:pic>
        <p:nvPicPr>
          <p:cNvPr id="11" name="Picture 4" descr="labrador pic"/>
          <p:cNvPicPr>
            <a:picLocks noChangeAspect="1" noChangeArrowheads="1"/>
          </p:cNvPicPr>
          <p:nvPr/>
        </p:nvPicPr>
        <p:blipFill>
          <a:blip r:embed="rId3" cstate="print"/>
          <a:srcRect/>
          <a:stretch>
            <a:fillRect/>
          </a:stretch>
        </p:blipFill>
        <p:spPr bwMode="auto">
          <a:xfrm>
            <a:off x="251414" y="1452999"/>
            <a:ext cx="3985697" cy="3096345"/>
          </a:xfrm>
          <a:prstGeom prst="rect">
            <a:avLst/>
          </a:prstGeom>
          <a:noFill/>
        </p:spPr>
      </p:pic>
      <p:sp>
        <p:nvSpPr>
          <p:cNvPr id="6" name="椭圆 5"/>
          <p:cNvSpPr/>
          <p:nvPr/>
        </p:nvSpPr>
        <p:spPr>
          <a:xfrm>
            <a:off x="5076056" y="4149080"/>
            <a:ext cx="2448272" cy="648072"/>
          </a:xfrm>
          <a:prstGeom prst="ellipse">
            <a:avLst/>
          </a:prstGeom>
          <a:no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49" presetClass="entr" presetSubtype="0" decel="10000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 calcmode="lin" valueType="num">
                                      <p:cBhvr>
                                        <p:cTn id="20" dur="500" fill="hold"/>
                                        <p:tgtEl>
                                          <p:spTgt spid="6"/>
                                        </p:tgtEl>
                                        <p:attrNameLst>
                                          <p:attrName>style.rotation</p:attrName>
                                        </p:attrNameLst>
                                      </p:cBhvr>
                                      <p:tavLst>
                                        <p:tav tm="0">
                                          <p:val>
                                            <p:fltVal val="360"/>
                                          </p:val>
                                        </p:tav>
                                        <p:tav tm="100000">
                                          <p:val>
                                            <p:fltVal val="0"/>
                                          </p:val>
                                        </p:tav>
                                      </p:tavLst>
                                    </p:anim>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099">
                                            <p:txEl>
                                              <p:pRg st="0" end="0"/>
                                            </p:txEl>
                                          </p:spTgt>
                                        </p:tgtEl>
                                        <p:attrNameLst>
                                          <p:attrName>style.visibility</p:attrName>
                                        </p:attrNameLst>
                                      </p:cBhvr>
                                      <p:to>
                                        <p:strVal val="visible"/>
                                      </p:to>
                                    </p:set>
                                    <p:anim calcmode="lin" valueType="num">
                                      <p:cBhvr additive="base">
                                        <p:cTn id="26" dur="500" fill="hold"/>
                                        <p:tgtEl>
                                          <p:spTgt spid="4099">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09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E:\biology\备课资料\Pictures\IG Classification\255372.jpg"/>
          <p:cNvPicPr>
            <a:picLocks noChangeAspect="1" noChangeArrowheads="1"/>
          </p:cNvPicPr>
          <p:nvPr/>
        </p:nvPicPr>
        <p:blipFill>
          <a:blip r:embed="rId2" cstate="print"/>
          <a:srcRect/>
          <a:stretch>
            <a:fillRect/>
          </a:stretch>
        </p:blipFill>
        <p:spPr bwMode="auto">
          <a:xfrm>
            <a:off x="0" y="0"/>
            <a:ext cx="8674100" cy="4876800"/>
          </a:xfrm>
          <a:prstGeom prst="rect">
            <a:avLst/>
          </a:prstGeom>
          <a:noFill/>
        </p:spPr>
      </p:pic>
      <p:sp>
        <p:nvSpPr>
          <p:cNvPr id="3" name="TextBox 2"/>
          <p:cNvSpPr txBox="1">
            <a:spLocks noChangeArrowheads="1"/>
          </p:cNvSpPr>
          <p:nvPr/>
        </p:nvSpPr>
        <p:spPr bwMode="auto">
          <a:xfrm>
            <a:off x="96714" y="5157192"/>
            <a:ext cx="2747094" cy="1200329"/>
          </a:xfrm>
          <a:prstGeom prst="rect">
            <a:avLst/>
          </a:prstGeom>
          <a:noFill/>
          <a:ln w="9525">
            <a:noFill/>
            <a:miter lim="800000"/>
            <a:headEnd/>
            <a:tailEnd/>
          </a:ln>
        </p:spPr>
        <p:txBody>
          <a:bodyPr wrap="square">
            <a:spAutoFit/>
          </a:bodyPr>
          <a:lstStyle/>
          <a:p>
            <a:r>
              <a:rPr lang="en-US" altLang="zh-CN" sz="3600" dirty="0"/>
              <a:t>Eagle, Class Birds</a:t>
            </a:r>
            <a:endParaRPr lang="zh-CN" altLang="en-US" sz="3600" dirty="0"/>
          </a:p>
        </p:txBody>
      </p:sp>
      <p:pic>
        <p:nvPicPr>
          <p:cNvPr id="71683" name="Picture 3" descr="E:\biology\备课资料\Pictures\IG Classification\254456.jpg"/>
          <p:cNvPicPr>
            <a:picLocks noChangeAspect="1" noChangeArrowheads="1"/>
          </p:cNvPicPr>
          <p:nvPr/>
        </p:nvPicPr>
        <p:blipFill>
          <a:blip r:embed="rId3" cstate="print"/>
          <a:srcRect/>
          <a:stretch>
            <a:fillRect/>
          </a:stretch>
        </p:blipFill>
        <p:spPr bwMode="auto">
          <a:xfrm>
            <a:off x="3072130" y="3444240"/>
            <a:ext cx="6071870" cy="341376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 descr="E:\biology\备课资料\Pictures\IG Classification\257124.jpg"/>
          <p:cNvPicPr>
            <a:picLocks noChangeAspect="1" noChangeArrowheads="1"/>
          </p:cNvPicPr>
          <p:nvPr/>
        </p:nvPicPr>
        <p:blipFill>
          <a:blip r:embed="rId2" cstate="print"/>
          <a:srcRect/>
          <a:stretch>
            <a:fillRect/>
          </a:stretch>
        </p:blipFill>
        <p:spPr bwMode="auto">
          <a:xfrm>
            <a:off x="250825" y="333375"/>
            <a:ext cx="8674100" cy="4876800"/>
          </a:xfrm>
          <a:prstGeom prst="rect">
            <a:avLst/>
          </a:prstGeom>
          <a:noFill/>
          <a:ln w="9525">
            <a:noFill/>
            <a:miter lim="800000"/>
            <a:headEnd/>
            <a:tailEnd/>
          </a:ln>
        </p:spPr>
      </p:pic>
      <p:sp>
        <p:nvSpPr>
          <p:cNvPr id="5" name="TextBox 4"/>
          <p:cNvSpPr txBox="1">
            <a:spLocks noChangeArrowheads="1"/>
          </p:cNvSpPr>
          <p:nvPr/>
        </p:nvSpPr>
        <p:spPr bwMode="auto">
          <a:xfrm>
            <a:off x="395288" y="5516563"/>
            <a:ext cx="4441825" cy="647700"/>
          </a:xfrm>
          <a:prstGeom prst="rect">
            <a:avLst/>
          </a:prstGeom>
          <a:noFill/>
          <a:ln w="9525">
            <a:noFill/>
            <a:miter lim="800000"/>
            <a:headEnd/>
            <a:tailEnd/>
          </a:ln>
        </p:spPr>
        <p:txBody>
          <a:bodyPr wrap="none">
            <a:spAutoFit/>
          </a:bodyPr>
          <a:lstStyle/>
          <a:p>
            <a:r>
              <a:rPr lang="en-US" altLang="zh-CN" sz="3600"/>
              <a:t>Rat, Class Mammals</a:t>
            </a:r>
            <a:endParaRPr lang="zh-CN" altLang="en-US"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E:\biology\备课资料\Pictures\IG Classification\245209.jpg"/>
          <p:cNvPicPr>
            <a:picLocks noChangeAspect="1" noChangeArrowheads="1"/>
          </p:cNvPicPr>
          <p:nvPr/>
        </p:nvPicPr>
        <p:blipFill>
          <a:blip r:embed="rId2" cstate="print"/>
          <a:srcRect/>
          <a:stretch>
            <a:fillRect/>
          </a:stretch>
        </p:blipFill>
        <p:spPr bwMode="auto">
          <a:xfrm>
            <a:off x="179388" y="333375"/>
            <a:ext cx="8674100" cy="4876800"/>
          </a:xfrm>
          <a:prstGeom prst="rect">
            <a:avLst/>
          </a:prstGeom>
          <a:noFill/>
          <a:ln w="9525">
            <a:noFill/>
            <a:miter lim="800000"/>
            <a:headEnd/>
            <a:tailEnd/>
          </a:ln>
        </p:spPr>
      </p:pic>
      <p:sp>
        <p:nvSpPr>
          <p:cNvPr id="6" name="TextBox 5"/>
          <p:cNvSpPr txBox="1">
            <a:spLocks noChangeArrowheads="1"/>
          </p:cNvSpPr>
          <p:nvPr/>
        </p:nvSpPr>
        <p:spPr bwMode="auto">
          <a:xfrm>
            <a:off x="179388" y="5516563"/>
            <a:ext cx="5545137" cy="647700"/>
          </a:xfrm>
          <a:prstGeom prst="rect">
            <a:avLst/>
          </a:prstGeom>
          <a:noFill/>
          <a:ln w="9525">
            <a:noFill/>
            <a:miter lim="800000"/>
            <a:headEnd/>
            <a:tailEnd/>
          </a:ln>
        </p:spPr>
        <p:txBody>
          <a:bodyPr wrap="none">
            <a:spAutoFit/>
          </a:bodyPr>
          <a:lstStyle/>
          <a:p>
            <a:r>
              <a:rPr lang="en-US" altLang="zh-CN" sz="3600"/>
              <a:t>Elephant, Class Mammals</a:t>
            </a:r>
            <a:endParaRPr lang="zh-CN" altLang="en-US"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E:\biology\备课资料\Pictures\IG Classification\3187.jpg"/>
          <p:cNvPicPr>
            <a:picLocks noChangeAspect="1" noChangeArrowheads="1"/>
          </p:cNvPicPr>
          <p:nvPr/>
        </p:nvPicPr>
        <p:blipFill>
          <a:blip r:embed="rId2" cstate="print"/>
          <a:srcRect/>
          <a:stretch>
            <a:fillRect/>
          </a:stretch>
        </p:blipFill>
        <p:spPr bwMode="auto">
          <a:xfrm>
            <a:off x="250825" y="476250"/>
            <a:ext cx="8674100" cy="4876800"/>
          </a:xfrm>
          <a:prstGeom prst="rect">
            <a:avLst/>
          </a:prstGeom>
          <a:noFill/>
          <a:ln w="9525">
            <a:noFill/>
            <a:miter lim="800000"/>
            <a:headEnd/>
            <a:tailEnd/>
          </a:ln>
        </p:spPr>
      </p:pic>
      <p:sp>
        <p:nvSpPr>
          <p:cNvPr id="3" name="TextBox 2"/>
          <p:cNvSpPr txBox="1">
            <a:spLocks noChangeArrowheads="1"/>
          </p:cNvSpPr>
          <p:nvPr/>
        </p:nvSpPr>
        <p:spPr bwMode="auto">
          <a:xfrm>
            <a:off x="312738" y="5589588"/>
            <a:ext cx="3827462" cy="646112"/>
          </a:xfrm>
          <a:prstGeom prst="rect">
            <a:avLst/>
          </a:prstGeom>
          <a:noFill/>
          <a:ln w="9525">
            <a:noFill/>
            <a:miter lim="800000"/>
            <a:headEnd/>
            <a:tailEnd/>
          </a:ln>
        </p:spPr>
        <p:txBody>
          <a:bodyPr wrap="none">
            <a:spAutoFit/>
          </a:bodyPr>
          <a:lstStyle/>
          <a:p>
            <a:r>
              <a:rPr lang="en-US" altLang="zh-CN" sz="3600" dirty="0"/>
              <a:t>Duck, Class Birds</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E:\biology\备课资料\Pictures\IG Classification\249499.jpg"/>
          <p:cNvPicPr>
            <a:picLocks noChangeAspect="1" noChangeArrowheads="1"/>
          </p:cNvPicPr>
          <p:nvPr/>
        </p:nvPicPr>
        <p:blipFill>
          <a:blip r:embed="rId2" cstate="print"/>
          <a:srcRect/>
          <a:stretch>
            <a:fillRect/>
          </a:stretch>
        </p:blipFill>
        <p:spPr bwMode="auto">
          <a:xfrm>
            <a:off x="395536" y="476672"/>
            <a:ext cx="8453064" cy="4752528"/>
          </a:xfrm>
          <a:prstGeom prst="rect">
            <a:avLst/>
          </a:prstGeom>
          <a:noFill/>
        </p:spPr>
      </p:pic>
      <p:sp>
        <p:nvSpPr>
          <p:cNvPr id="3" name="TextBox 2"/>
          <p:cNvSpPr txBox="1">
            <a:spLocks noChangeArrowheads="1"/>
          </p:cNvSpPr>
          <p:nvPr/>
        </p:nvSpPr>
        <p:spPr bwMode="auto">
          <a:xfrm>
            <a:off x="250825" y="5589588"/>
            <a:ext cx="5314275" cy="646331"/>
          </a:xfrm>
          <a:prstGeom prst="rect">
            <a:avLst/>
          </a:prstGeom>
          <a:noFill/>
          <a:ln w="9525">
            <a:noFill/>
            <a:miter lim="800000"/>
            <a:headEnd/>
            <a:tailEnd/>
          </a:ln>
        </p:spPr>
        <p:txBody>
          <a:bodyPr wrap="none">
            <a:spAutoFit/>
          </a:bodyPr>
          <a:lstStyle/>
          <a:p>
            <a:r>
              <a:rPr lang="en-US" altLang="zh-CN" sz="3600" dirty="0"/>
              <a:t>Squirrel, Class Mammals</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E:\biology\备课资料\Pictures\IG Classification\266712.jpg"/>
          <p:cNvPicPr>
            <a:picLocks noChangeAspect="1" noChangeArrowheads="1"/>
          </p:cNvPicPr>
          <p:nvPr/>
        </p:nvPicPr>
        <p:blipFill>
          <a:blip r:embed="rId2" cstate="print"/>
          <a:srcRect/>
          <a:stretch>
            <a:fillRect/>
          </a:stretch>
        </p:blipFill>
        <p:spPr bwMode="auto">
          <a:xfrm>
            <a:off x="323528" y="404664"/>
            <a:ext cx="8324988" cy="4680520"/>
          </a:xfrm>
          <a:prstGeom prst="rect">
            <a:avLst/>
          </a:prstGeom>
          <a:noFill/>
        </p:spPr>
      </p:pic>
      <p:sp>
        <p:nvSpPr>
          <p:cNvPr id="3" name="TextBox 2"/>
          <p:cNvSpPr txBox="1">
            <a:spLocks noChangeArrowheads="1"/>
          </p:cNvSpPr>
          <p:nvPr/>
        </p:nvSpPr>
        <p:spPr bwMode="auto">
          <a:xfrm>
            <a:off x="250825" y="5516563"/>
            <a:ext cx="4544834" cy="646331"/>
          </a:xfrm>
          <a:prstGeom prst="rect">
            <a:avLst/>
          </a:prstGeom>
          <a:noFill/>
          <a:ln w="9525">
            <a:noFill/>
            <a:miter lim="800000"/>
            <a:headEnd/>
            <a:tailEnd/>
          </a:ln>
        </p:spPr>
        <p:txBody>
          <a:bodyPr wrap="none">
            <a:spAutoFit/>
          </a:bodyPr>
          <a:lstStyle/>
          <a:p>
            <a:r>
              <a:rPr lang="en-US" altLang="zh-CN" sz="3600" dirty="0"/>
              <a:t>Peacock, Class Birds</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E:\biology\备课资料\Pictures\IG Classification\233910.jpg"/>
          <p:cNvPicPr>
            <a:picLocks noChangeAspect="1" noChangeArrowheads="1"/>
          </p:cNvPicPr>
          <p:nvPr/>
        </p:nvPicPr>
        <p:blipFill>
          <a:blip r:embed="rId2" cstate="print"/>
          <a:srcRect/>
          <a:stretch>
            <a:fillRect/>
          </a:stretch>
        </p:blipFill>
        <p:spPr bwMode="auto">
          <a:xfrm>
            <a:off x="179388" y="476250"/>
            <a:ext cx="8674100" cy="4876800"/>
          </a:xfrm>
          <a:prstGeom prst="rect">
            <a:avLst/>
          </a:prstGeom>
          <a:noFill/>
          <a:ln w="9525">
            <a:noFill/>
            <a:miter lim="800000"/>
            <a:headEnd/>
            <a:tailEnd/>
          </a:ln>
        </p:spPr>
      </p:pic>
      <p:sp>
        <p:nvSpPr>
          <p:cNvPr id="3" name="TextBox 2"/>
          <p:cNvSpPr txBox="1">
            <a:spLocks noChangeArrowheads="1"/>
          </p:cNvSpPr>
          <p:nvPr/>
        </p:nvSpPr>
        <p:spPr bwMode="auto">
          <a:xfrm>
            <a:off x="250825" y="5589588"/>
            <a:ext cx="4570413" cy="646112"/>
          </a:xfrm>
          <a:prstGeom prst="rect">
            <a:avLst/>
          </a:prstGeom>
          <a:noFill/>
          <a:ln w="9525">
            <a:noFill/>
            <a:miter lim="800000"/>
            <a:headEnd/>
            <a:tailEnd/>
          </a:ln>
        </p:spPr>
        <p:txBody>
          <a:bodyPr wrap="none">
            <a:spAutoFit/>
          </a:bodyPr>
          <a:lstStyle/>
          <a:p>
            <a:r>
              <a:rPr lang="en-US" altLang="zh-CN" sz="3600" dirty="0"/>
              <a:t>Dog, Class Mammals</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Administrator\Desktop\Vertebrates Chart.bmp"/>
          <p:cNvPicPr>
            <a:picLocks noChangeAspect="1" noChangeArrowheads="1"/>
          </p:cNvPicPr>
          <p:nvPr/>
        </p:nvPicPr>
        <p:blipFill rotWithShape="1">
          <a:blip r:embed="rId2" cstate="print"/>
          <a:srcRect t="14391" b="76508"/>
          <a:stretch/>
        </p:blipFill>
        <p:spPr bwMode="auto">
          <a:xfrm>
            <a:off x="4049712" y="908720"/>
            <a:ext cx="5130800" cy="624160"/>
          </a:xfrm>
          <a:prstGeom prst="rect">
            <a:avLst/>
          </a:prstGeom>
          <a:noFill/>
          <a:ln w="9525">
            <a:noFill/>
            <a:miter lim="800000"/>
            <a:headEnd/>
            <a:tailEnd/>
          </a:ln>
        </p:spPr>
      </p:pic>
      <p:pic>
        <p:nvPicPr>
          <p:cNvPr id="4" name="Picture 2" descr="C:\Users\Administrator\Desktop\Vertebrates Chart.bmp"/>
          <p:cNvPicPr>
            <a:picLocks noChangeAspect="1" noChangeArrowheads="1"/>
          </p:cNvPicPr>
          <p:nvPr/>
        </p:nvPicPr>
        <p:blipFill rotWithShape="1">
          <a:blip r:embed="rId2" cstate="print"/>
          <a:srcRect l="21773" t="23174" r="20459" b="68360"/>
          <a:stretch/>
        </p:blipFill>
        <p:spPr bwMode="auto">
          <a:xfrm>
            <a:off x="19157" y="0"/>
            <a:ext cx="5457371" cy="1068989"/>
          </a:xfrm>
          <a:prstGeom prst="rect">
            <a:avLst/>
          </a:prstGeom>
          <a:noFill/>
          <a:ln w="9525">
            <a:noFill/>
            <a:miter lim="800000"/>
            <a:headEnd/>
            <a:tailEnd/>
          </a:ln>
        </p:spPr>
      </p:pic>
      <p:pic>
        <p:nvPicPr>
          <p:cNvPr id="5" name="Picture 2" descr="C:\Users\Administrator\Desktop\Vertebrates Chart.bmp"/>
          <p:cNvPicPr>
            <a:picLocks noChangeAspect="1" noChangeArrowheads="1"/>
          </p:cNvPicPr>
          <p:nvPr/>
        </p:nvPicPr>
        <p:blipFill rotWithShape="1">
          <a:blip r:embed="rId2" cstate="print"/>
          <a:srcRect t="80318" b="10581"/>
          <a:stretch/>
        </p:blipFill>
        <p:spPr bwMode="auto">
          <a:xfrm>
            <a:off x="4022689" y="5181148"/>
            <a:ext cx="5130800" cy="624116"/>
          </a:xfrm>
          <a:prstGeom prst="rect">
            <a:avLst/>
          </a:prstGeom>
          <a:noFill/>
          <a:ln w="9525">
            <a:noFill/>
            <a:miter lim="800000"/>
            <a:headEnd/>
            <a:tailEnd/>
          </a:ln>
        </p:spPr>
      </p:pic>
      <p:pic>
        <p:nvPicPr>
          <p:cNvPr id="6" name="Picture 2" descr="C:\Users\Administrator\Desktop\Vertebrates Chart.bmp"/>
          <p:cNvPicPr>
            <a:picLocks noChangeAspect="1" noChangeArrowheads="1"/>
          </p:cNvPicPr>
          <p:nvPr/>
        </p:nvPicPr>
        <p:blipFill rotWithShape="1">
          <a:blip r:embed="rId2" cstate="print"/>
          <a:srcRect l="22044" t="89207" r="32608" b="3280"/>
          <a:stretch/>
        </p:blipFill>
        <p:spPr bwMode="auto">
          <a:xfrm>
            <a:off x="3809" y="4282931"/>
            <a:ext cx="4598171" cy="1018277"/>
          </a:xfrm>
          <a:prstGeom prst="rect">
            <a:avLst/>
          </a:prstGeom>
          <a:noFill/>
          <a:ln w="9525">
            <a:noFill/>
            <a:miter lim="800000"/>
            <a:headEnd/>
            <a:tailEnd/>
          </a:ln>
        </p:spPr>
      </p:pic>
      <p:pic>
        <p:nvPicPr>
          <p:cNvPr id="7" name="Picture 2" descr="C:\Users\Administrator\Desktop\Vertebrates Chart.bmp"/>
          <p:cNvPicPr>
            <a:picLocks noChangeAspect="1" noChangeArrowheads="1"/>
          </p:cNvPicPr>
          <p:nvPr/>
        </p:nvPicPr>
        <p:blipFill rotWithShape="1">
          <a:blip r:embed="rId2" cstate="print"/>
          <a:srcRect t="63599" b="26666"/>
          <a:stretch/>
        </p:blipFill>
        <p:spPr bwMode="auto">
          <a:xfrm>
            <a:off x="4049712" y="6217726"/>
            <a:ext cx="5130800" cy="667658"/>
          </a:xfrm>
          <a:prstGeom prst="rect">
            <a:avLst/>
          </a:prstGeom>
          <a:noFill/>
          <a:ln w="9525">
            <a:noFill/>
            <a:miter lim="800000"/>
            <a:headEnd/>
            <a:tailEnd/>
          </a:ln>
        </p:spPr>
      </p:pic>
      <p:pic>
        <p:nvPicPr>
          <p:cNvPr id="8" name="Picture 2" descr="C:\Users\Administrator\Desktop\Vertebrates Chart.bmp"/>
          <p:cNvPicPr>
            <a:picLocks noChangeAspect="1" noChangeArrowheads="1"/>
          </p:cNvPicPr>
          <p:nvPr/>
        </p:nvPicPr>
        <p:blipFill rotWithShape="1">
          <a:blip r:embed="rId2" cstate="print"/>
          <a:srcRect l="26664" t="73545" r="27045" b="19894"/>
          <a:stretch/>
        </p:blipFill>
        <p:spPr bwMode="auto">
          <a:xfrm>
            <a:off x="35496" y="5652523"/>
            <a:ext cx="4227226" cy="800813"/>
          </a:xfrm>
          <a:prstGeom prst="rect">
            <a:avLst/>
          </a:prstGeom>
          <a:noFill/>
          <a:ln w="9525">
            <a:noFill/>
            <a:miter lim="800000"/>
            <a:headEnd/>
            <a:tailEnd/>
          </a:ln>
        </p:spPr>
      </p:pic>
      <p:pic>
        <p:nvPicPr>
          <p:cNvPr id="9" name="Picture 2" descr="C:\Users\Administrator\Desktop\Vertebrates Chart.bmp"/>
          <p:cNvPicPr>
            <a:picLocks noChangeAspect="1" noChangeArrowheads="1"/>
          </p:cNvPicPr>
          <p:nvPr/>
        </p:nvPicPr>
        <p:blipFill rotWithShape="1">
          <a:blip r:embed="rId2" cstate="print"/>
          <a:srcRect t="31217" b="59259"/>
          <a:stretch/>
        </p:blipFill>
        <p:spPr bwMode="auto">
          <a:xfrm>
            <a:off x="4067944" y="2343809"/>
            <a:ext cx="5130800" cy="653143"/>
          </a:xfrm>
          <a:prstGeom prst="rect">
            <a:avLst/>
          </a:prstGeom>
          <a:noFill/>
          <a:ln w="9525">
            <a:noFill/>
            <a:miter lim="800000"/>
            <a:headEnd/>
            <a:tailEnd/>
          </a:ln>
        </p:spPr>
      </p:pic>
      <p:pic>
        <p:nvPicPr>
          <p:cNvPr id="10" name="Picture 2" descr="C:\Users\Administrator\Desktop\Vertebrates Chart.bmp"/>
          <p:cNvPicPr>
            <a:picLocks noChangeAspect="1" noChangeArrowheads="1"/>
          </p:cNvPicPr>
          <p:nvPr/>
        </p:nvPicPr>
        <p:blipFill rotWithShape="1">
          <a:blip r:embed="rId2" cstate="print"/>
          <a:srcRect l="29156" t="40528" r="29354" b="52065"/>
          <a:stretch/>
        </p:blipFill>
        <p:spPr bwMode="auto">
          <a:xfrm>
            <a:off x="0" y="1532638"/>
            <a:ext cx="4470400" cy="1066796"/>
          </a:xfrm>
          <a:prstGeom prst="rect">
            <a:avLst/>
          </a:prstGeom>
          <a:noFill/>
          <a:ln w="9525">
            <a:noFill/>
            <a:miter lim="800000"/>
            <a:headEnd/>
            <a:tailEnd/>
          </a:ln>
        </p:spPr>
      </p:pic>
      <p:pic>
        <p:nvPicPr>
          <p:cNvPr id="11" name="Picture 2" descr="C:\Users\Administrator\Desktop\Vertebrates Chart.bmp"/>
          <p:cNvPicPr>
            <a:picLocks noChangeAspect="1" noChangeArrowheads="1"/>
          </p:cNvPicPr>
          <p:nvPr/>
        </p:nvPicPr>
        <p:blipFill rotWithShape="1">
          <a:blip r:embed="rId2" cstate="print"/>
          <a:srcRect t="48994" b="42964"/>
          <a:stretch/>
        </p:blipFill>
        <p:spPr bwMode="auto">
          <a:xfrm>
            <a:off x="4034722" y="3813561"/>
            <a:ext cx="5130800" cy="551543"/>
          </a:xfrm>
          <a:prstGeom prst="rect">
            <a:avLst/>
          </a:prstGeom>
          <a:noFill/>
          <a:ln w="9525">
            <a:noFill/>
            <a:miter lim="800000"/>
            <a:headEnd/>
            <a:tailEnd/>
          </a:ln>
        </p:spPr>
      </p:pic>
      <p:pic>
        <p:nvPicPr>
          <p:cNvPr id="12" name="Picture 2" descr="C:\Users\Administrator\Desktop\Vertebrates Chart.bmp"/>
          <p:cNvPicPr>
            <a:picLocks noChangeAspect="1" noChangeArrowheads="1"/>
          </p:cNvPicPr>
          <p:nvPr/>
        </p:nvPicPr>
        <p:blipFill rotWithShape="1">
          <a:blip r:embed="rId2" cstate="print"/>
          <a:srcRect l="20338" t="56826" r="20116" b="36613"/>
          <a:stretch/>
        </p:blipFill>
        <p:spPr bwMode="auto">
          <a:xfrm>
            <a:off x="0" y="3010316"/>
            <a:ext cx="5617029" cy="827225"/>
          </a:xfrm>
          <a:prstGeom prst="rect">
            <a:avLst/>
          </a:prstGeom>
          <a:noFill/>
          <a:ln w="9525">
            <a:noFill/>
            <a:miter lim="800000"/>
            <a:headEnd/>
            <a:tailEnd/>
          </a:ln>
        </p:spPr>
      </p:pic>
    </p:spTree>
    <p:extLst>
      <p:ext uri="{BB962C8B-B14F-4D97-AF65-F5344CB8AC3E}">
        <p14:creationId xmlns:p14="http://schemas.microsoft.com/office/powerpoint/2010/main" val="377533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pPr eaLnBrk="1" hangingPunct="1"/>
            <a:r>
              <a:rPr lang="en-US" altLang="zh-CN" dirty="0"/>
              <a:t>Fish</a:t>
            </a:r>
            <a:endParaRPr lang="zh-CN" altLang="en-US" dirty="0"/>
          </a:p>
        </p:txBody>
      </p:sp>
      <p:pic>
        <p:nvPicPr>
          <p:cNvPr id="6147" name="Picture 2" descr="C:\Users\Administrator\Desktop\Coral_reef_life_Fish.jpg"/>
          <p:cNvPicPr>
            <a:picLocks noChangeAspect="1" noChangeArrowheads="1"/>
          </p:cNvPicPr>
          <p:nvPr/>
        </p:nvPicPr>
        <p:blipFill>
          <a:blip r:embed="rId3" cstate="print"/>
          <a:srcRect/>
          <a:stretch>
            <a:fillRect/>
          </a:stretch>
        </p:blipFill>
        <p:spPr bwMode="auto">
          <a:xfrm>
            <a:off x="928688" y="1428750"/>
            <a:ext cx="7143750" cy="5357813"/>
          </a:xfrm>
          <a:prstGeom prst="rect">
            <a:avLst/>
          </a:prstGeom>
          <a:noFill/>
          <a:ln w="9525">
            <a:noFill/>
            <a:miter lim="800000"/>
            <a:headEnd/>
            <a:tailEnd/>
          </a:ln>
        </p:spPr>
      </p:pic>
      <p:pic>
        <p:nvPicPr>
          <p:cNvPr id="6148" name="Picture 2" descr="C:\Users\Administrator\Desktop\7c1ed21b0ef41bd5900748a452da81cb39db3d0d.jpg"/>
          <p:cNvPicPr>
            <a:picLocks noChangeAspect="1" noChangeArrowheads="1"/>
          </p:cNvPicPr>
          <p:nvPr/>
        </p:nvPicPr>
        <p:blipFill>
          <a:blip r:embed="rId4" cstate="print"/>
          <a:srcRect/>
          <a:stretch>
            <a:fillRect/>
          </a:stretch>
        </p:blipFill>
        <p:spPr bwMode="auto">
          <a:xfrm>
            <a:off x="6591300" y="0"/>
            <a:ext cx="2552700" cy="2152650"/>
          </a:xfrm>
          <a:prstGeom prst="rect">
            <a:avLst/>
          </a:prstGeom>
          <a:noFill/>
          <a:ln w="9525">
            <a:noFill/>
            <a:miter lim="800000"/>
            <a:headEnd/>
            <a:tailEnd/>
          </a:ln>
        </p:spPr>
      </p:pic>
      <p:pic>
        <p:nvPicPr>
          <p:cNvPr id="6149" name="Picture 3" descr="C:\Users\Administrator\Desktop\d0c8a786c9177f3e3a55955c73cf3bc79f3d5679.jpg"/>
          <p:cNvPicPr>
            <a:picLocks noChangeAspect="1" noChangeArrowheads="1"/>
          </p:cNvPicPr>
          <p:nvPr/>
        </p:nvPicPr>
        <p:blipFill>
          <a:blip r:embed="rId5" cstate="print"/>
          <a:srcRect l="6400" r="6328"/>
          <a:stretch>
            <a:fillRect/>
          </a:stretch>
        </p:blipFill>
        <p:spPr bwMode="auto">
          <a:xfrm>
            <a:off x="179388" y="0"/>
            <a:ext cx="2802024" cy="2276872"/>
          </a:xfrm>
          <a:prstGeom prst="rect">
            <a:avLst/>
          </a:prstGeom>
          <a:noFill/>
          <a:ln w="9525">
            <a:noFill/>
            <a:miter lim="800000"/>
            <a:headEnd/>
            <a:tailEnd/>
          </a:ln>
        </p:spPr>
      </p:pic>
      <p:sp>
        <p:nvSpPr>
          <p:cNvPr id="8" name="TextBox 7"/>
          <p:cNvSpPr txBox="1"/>
          <p:nvPr/>
        </p:nvSpPr>
        <p:spPr>
          <a:xfrm>
            <a:off x="427988" y="1763524"/>
            <a:ext cx="471604" cy="369332"/>
          </a:xfrm>
          <a:prstGeom prst="rect">
            <a:avLst/>
          </a:prstGeom>
          <a:noFill/>
        </p:spPr>
        <p:txBody>
          <a:bodyPr wrap="none" rtlCol="0">
            <a:spAutoFit/>
          </a:bodyPr>
          <a:lstStyle/>
          <a:p>
            <a:r>
              <a:rPr lang="en-US" altLang="zh-CN" b="1" dirty="0"/>
              <a:t>eel</a:t>
            </a:r>
            <a:endParaRPr lang="zh-CN" altLang="en-US" b="1" dirty="0"/>
          </a:p>
        </p:txBody>
      </p:sp>
      <p:sp>
        <p:nvSpPr>
          <p:cNvPr id="9" name="TextBox 8"/>
          <p:cNvSpPr txBox="1"/>
          <p:nvPr/>
        </p:nvSpPr>
        <p:spPr>
          <a:xfrm>
            <a:off x="6715140" y="428604"/>
            <a:ext cx="968535" cy="523220"/>
          </a:xfrm>
          <a:prstGeom prst="rect">
            <a:avLst/>
          </a:prstGeom>
          <a:noFill/>
        </p:spPr>
        <p:txBody>
          <a:bodyPr wrap="none" rtlCol="0">
            <a:spAutoFit/>
          </a:bodyPr>
          <a:lstStyle/>
          <a:p>
            <a:r>
              <a:rPr lang="en-US" altLang="zh-CN" sz="2800" dirty="0"/>
              <a:t>loach</a:t>
            </a:r>
            <a:endParaRPr lang="zh-CN" altLang="en-US"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328210" y="332656"/>
            <a:ext cx="8229600" cy="1143000"/>
          </a:xfrm>
        </p:spPr>
        <p:txBody>
          <a:bodyPr/>
          <a:lstStyle/>
          <a:p>
            <a:pPr marL="571500" indent="-571500" eaLnBrk="1" hangingPunct="1">
              <a:buBlip>
                <a:blip r:embed="rId2"/>
              </a:buBlip>
            </a:pPr>
            <a:r>
              <a:rPr lang="en-US" altLang="zh-CN" dirty="0"/>
              <a:t>Fish</a:t>
            </a:r>
            <a:endParaRPr lang="zh-CN" altLang="en-US" dirty="0"/>
          </a:p>
        </p:txBody>
      </p:sp>
      <p:sp>
        <p:nvSpPr>
          <p:cNvPr id="8195" name="内容占位符 2"/>
          <p:cNvSpPr>
            <a:spLocks noGrp="1"/>
          </p:cNvSpPr>
          <p:nvPr>
            <p:ph idx="1"/>
          </p:nvPr>
        </p:nvSpPr>
        <p:spPr>
          <a:xfrm>
            <a:off x="251520" y="2636912"/>
            <a:ext cx="8572500" cy="2376264"/>
          </a:xfrm>
        </p:spPr>
        <p:txBody>
          <a:bodyPr>
            <a:normAutofit/>
          </a:bodyPr>
          <a:lstStyle/>
          <a:p>
            <a:pPr eaLnBrk="1" hangingPunct="1"/>
            <a:r>
              <a:rPr lang="en-US" altLang="zh-CN" sz="2800" dirty="0"/>
              <a:t>Fish were the earliest vertebrates to appear on Earth, having evolved more than 500 million years ago.</a:t>
            </a:r>
          </a:p>
          <a:p>
            <a:pPr eaLnBrk="1" hangingPunct="1"/>
            <a:r>
              <a:rPr lang="en-US" altLang="zh-CN" sz="2800" dirty="0"/>
              <a:t>At 27,000 species, fish exhibit greater species diversity than any other group of vertebrates.</a:t>
            </a:r>
            <a:endParaRPr lang="zh-CN" altLang="en-US" sz="2800" dirty="0"/>
          </a:p>
        </p:txBody>
      </p:sp>
      <p:pic>
        <p:nvPicPr>
          <p:cNvPr id="4" name="Picture 9" descr="clown%20fish"/>
          <p:cNvPicPr>
            <a:picLocks noChangeAspect="1" noChangeArrowheads="1"/>
          </p:cNvPicPr>
          <p:nvPr/>
        </p:nvPicPr>
        <p:blipFill>
          <a:blip r:embed="rId3" cstate="print"/>
          <a:srcRect/>
          <a:stretch>
            <a:fillRect/>
          </a:stretch>
        </p:blipFill>
        <p:spPr bwMode="auto">
          <a:xfrm>
            <a:off x="0" y="14514"/>
            <a:ext cx="3347864" cy="2232789"/>
          </a:xfrm>
          <a:prstGeom prst="rect">
            <a:avLst/>
          </a:prstGeom>
          <a:noFill/>
        </p:spPr>
      </p:pic>
      <p:pic>
        <p:nvPicPr>
          <p:cNvPr id="5" name="Picture 15" descr="Great%20White%20Shark%202"/>
          <p:cNvPicPr>
            <a:picLocks noChangeAspect="1" noChangeArrowheads="1"/>
          </p:cNvPicPr>
          <p:nvPr/>
        </p:nvPicPr>
        <p:blipFill>
          <a:blip r:embed="rId4" cstate="print"/>
          <a:srcRect/>
          <a:stretch>
            <a:fillRect/>
          </a:stretch>
        </p:blipFill>
        <p:spPr bwMode="auto">
          <a:xfrm>
            <a:off x="5572969" y="1"/>
            <a:ext cx="3571031" cy="2232790"/>
          </a:xfrm>
          <a:prstGeom prst="rect">
            <a:avLst/>
          </a:prstGeom>
          <a:noFill/>
        </p:spPr>
      </p:pic>
      <p:pic>
        <p:nvPicPr>
          <p:cNvPr id="6" name="Picture 2" descr="C:\Users\Administrator\Desktop\fish.jpg"/>
          <p:cNvPicPr>
            <a:picLocks noChangeAspect="1" noChangeArrowheads="1"/>
          </p:cNvPicPr>
          <p:nvPr/>
        </p:nvPicPr>
        <p:blipFill>
          <a:blip r:embed="rId5" cstate="print"/>
          <a:srcRect/>
          <a:stretch>
            <a:fillRect/>
          </a:stretch>
        </p:blipFill>
        <p:spPr bwMode="auto">
          <a:xfrm>
            <a:off x="5580112" y="4661775"/>
            <a:ext cx="2547218" cy="2188292"/>
          </a:xfrm>
          <a:prstGeom prst="rect">
            <a:avLst/>
          </a:prstGeom>
          <a:noFill/>
          <a:ln w="9525">
            <a:noFill/>
            <a:miter lim="800000"/>
            <a:headEnd/>
            <a:tailEnd/>
          </a:ln>
        </p:spPr>
      </p:pic>
      <p:pic>
        <p:nvPicPr>
          <p:cNvPr id="7" name="Picture 2" descr="C:\Users\Administrator\Desktop\fish.jpg"/>
          <p:cNvPicPr>
            <a:picLocks noChangeAspect="1" noChangeArrowheads="1"/>
          </p:cNvPicPr>
          <p:nvPr/>
        </p:nvPicPr>
        <p:blipFill>
          <a:blip r:embed="rId5" cstate="print"/>
          <a:srcRect/>
          <a:stretch>
            <a:fillRect/>
          </a:stretch>
        </p:blipFill>
        <p:spPr bwMode="auto">
          <a:xfrm>
            <a:off x="388268" y="4678674"/>
            <a:ext cx="2527548" cy="217139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5">
                                            <p:txEl>
                                              <p:pRg st="1" end="1"/>
                                            </p:txEl>
                                          </p:spTgt>
                                        </p:tgtEl>
                                        <p:attrNameLst>
                                          <p:attrName>style.visibility</p:attrName>
                                        </p:attrNameLst>
                                      </p:cBhvr>
                                      <p:to>
                                        <p:strVal val="visible"/>
                                      </p:to>
                                    </p:set>
                                    <p:anim calcmode="lin" valueType="num">
                                      <p:cBhvr additive="base">
                                        <p:cTn id="13" dur="500" fill="hold"/>
                                        <p:tgtEl>
                                          <p:spTgt spid="81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body" idx="1"/>
          </p:nvPr>
        </p:nvSpPr>
        <p:spPr>
          <a:xfrm>
            <a:off x="428596" y="1981200"/>
            <a:ext cx="8607900" cy="4162444"/>
          </a:xfrm>
        </p:spPr>
        <p:txBody>
          <a:bodyPr>
            <a:normAutofit fontScale="92500" lnSpcReduction="10000"/>
          </a:bodyPr>
          <a:lstStyle/>
          <a:p>
            <a:r>
              <a:rPr lang="en-US" altLang="zh-CN" dirty="0">
                <a:ea typeface="宋体" pitchFamily="2" charset="-122"/>
              </a:rPr>
              <a:t>Skin: scaly skin</a:t>
            </a:r>
          </a:p>
          <a:p>
            <a:r>
              <a:rPr lang="en-US" altLang="zh-CN" dirty="0">
                <a:ea typeface="宋体" pitchFamily="2" charset="-122"/>
              </a:rPr>
              <a:t>Breathe: Through gills</a:t>
            </a:r>
          </a:p>
          <a:p>
            <a:r>
              <a:rPr lang="en-US" altLang="zh-CN" dirty="0">
                <a:ea typeface="宋体" pitchFamily="2" charset="-122"/>
              </a:rPr>
              <a:t>Structures for movement: Fins, lack limbs with digits</a:t>
            </a:r>
          </a:p>
          <a:p>
            <a:r>
              <a:rPr lang="en-US" altLang="zh-CN" dirty="0">
                <a:ea typeface="宋体" pitchFamily="2" charset="-122"/>
              </a:rPr>
              <a:t>Chambers in their heart: 2</a:t>
            </a:r>
          </a:p>
          <a:p>
            <a:r>
              <a:rPr lang="en-US" altLang="zh-CN" dirty="0">
                <a:ea typeface="宋体" pitchFamily="2" charset="-122"/>
              </a:rPr>
              <a:t>Reproduction: Lay eggs in the water</a:t>
            </a:r>
          </a:p>
          <a:p>
            <a:r>
              <a:rPr lang="en-US" altLang="zh-CN" dirty="0">
                <a:ea typeface="宋体" pitchFamily="2" charset="-122"/>
              </a:rPr>
              <a:t>Organ that keeps them afloat: Swim bladder</a:t>
            </a:r>
          </a:p>
          <a:p>
            <a:r>
              <a:rPr lang="en-US" altLang="zh-CN" dirty="0">
                <a:ea typeface="宋体" pitchFamily="2" charset="-122"/>
              </a:rPr>
              <a:t>Body temperature regulation:  Cold-blooded/ ectothermic</a:t>
            </a:r>
          </a:p>
        </p:txBody>
      </p:sp>
      <p:pic>
        <p:nvPicPr>
          <p:cNvPr id="3076" name="Picture 4" descr="j0405036"/>
          <p:cNvPicPr>
            <a:picLocks noChangeAspect="1" noChangeArrowheads="1"/>
          </p:cNvPicPr>
          <p:nvPr/>
        </p:nvPicPr>
        <p:blipFill>
          <a:blip r:embed="rId3" cstate="print"/>
          <a:srcRect/>
          <a:stretch>
            <a:fillRect/>
          </a:stretch>
        </p:blipFill>
        <p:spPr bwMode="auto">
          <a:xfrm>
            <a:off x="5715000" y="457200"/>
            <a:ext cx="2579688" cy="1725613"/>
          </a:xfrm>
          <a:prstGeom prst="rect">
            <a:avLst/>
          </a:prstGeom>
          <a:noFill/>
        </p:spPr>
      </p:pic>
      <p:pic>
        <p:nvPicPr>
          <p:cNvPr id="3078" name="Picture 6" descr="j0406858"/>
          <p:cNvPicPr>
            <a:picLocks noChangeAspect="1" noChangeArrowheads="1"/>
          </p:cNvPicPr>
          <p:nvPr/>
        </p:nvPicPr>
        <p:blipFill>
          <a:blip r:embed="rId4" cstate="print"/>
          <a:srcRect/>
          <a:stretch>
            <a:fillRect/>
          </a:stretch>
        </p:blipFill>
        <p:spPr bwMode="auto">
          <a:xfrm>
            <a:off x="914400" y="381000"/>
            <a:ext cx="2286000" cy="1522413"/>
          </a:xfrm>
          <a:prstGeom prst="rect">
            <a:avLst/>
          </a:prstGeom>
          <a:noFill/>
        </p:spPr>
      </p:pic>
      <p:sp>
        <p:nvSpPr>
          <p:cNvPr id="8" name="标题 1"/>
          <p:cNvSpPr txBox="1">
            <a:spLocks/>
          </p:cNvSpPr>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4400" b="0" i="0" u="none" strike="noStrike" kern="1200" cap="none" spc="0" normalizeH="0" baseline="0" noProof="0" dirty="0">
                <a:ln>
                  <a:noFill/>
                </a:ln>
                <a:solidFill>
                  <a:schemeClr val="tx1"/>
                </a:solidFill>
                <a:effectLst/>
                <a:uLnTx/>
                <a:uFillTx/>
                <a:latin typeface="+mj-lt"/>
                <a:ea typeface="+mj-ea"/>
                <a:cs typeface="+mj-cs"/>
              </a:rPr>
              <a:t>Fish</a:t>
            </a:r>
            <a:endParaRPr kumimoji="0" lang="zh-CN" alt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blinds(horizontal)">
                                      <p:cBhvr>
                                        <p:cTn id="7" dur="500"/>
                                        <p:tgtEl>
                                          <p:spTgt spid="30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blinds(horizontal)">
                                      <p:cBhvr>
                                        <p:cTn id="12" dur="500"/>
                                        <p:tgtEl>
                                          <p:spTgt spid="30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blinds(horizontal)">
                                      <p:cBhvr>
                                        <p:cTn id="17" dur="500"/>
                                        <p:tgtEl>
                                          <p:spTgt spid="30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075">
                                            <p:txEl>
                                              <p:pRg st="3" end="3"/>
                                            </p:txEl>
                                          </p:spTgt>
                                        </p:tgtEl>
                                        <p:attrNameLst>
                                          <p:attrName>style.visibility</p:attrName>
                                        </p:attrNameLst>
                                      </p:cBhvr>
                                      <p:to>
                                        <p:strVal val="visible"/>
                                      </p:to>
                                    </p:set>
                                    <p:animEffect transition="in" filter="blinds(horizontal)">
                                      <p:cBhvr>
                                        <p:cTn id="22" dur="500"/>
                                        <p:tgtEl>
                                          <p:spTgt spid="30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075">
                                            <p:txEl>
                                              <p:pRg st="4" end="4"/>
                                            </p:txEl>
                                          </p:spTgt>
                                        </p:tgtEl>
                                        <p:attrNameLst>
                                          <p:attrName>style.visibility</p:attrName>
                                        </p:attrNameLst>
                                      </p:cBhvr>
                                      <p:to>
                                        <p:strVal val="visible"/>
                                      </p:to>
                                    </p:set>
                                    <p:animEffect transition="in" filter="blinds(horizontal)">
                                      <p:cBhvr>
                                        <p:cTn id="27" dur="500"/>
                                        <p:tgtEl>
                                          <p:spTgt spid="307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075">
                                            <p:txEl>
                                              <p:pRg st="5" end="5"/>
                                            </p:txEl>
                                          </p:spTgt>
                                        </p:tgtEl>
                                        <p:attrNameLst>
                                          <p:attrName>style.visibility</p:attrName>
                                        </p:attrNameLst>
                                      </p:cBhvr>
                                      <p:to>
                                        <p:strVal val="visible"/>
                                      </p:to>
                                    </p:set>
                                    <p:animEffect transition="in" filter="blinds(horizontal)">
                                      <p:cBhvr>
                                        <p:cTn id="32" dur="500"/>
                                        <p:tgtEl>
                                          <p:spTgt spid="307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075">
                                            <p:txEl>
                                              <p:pRg st="6" end="6"/>
                                            </p:txEl>
                                          </p:spTgt>
                                        </p:tgtEl>
                                        <p:attrNameLst>
                                          <p:attrName>style.visibility</p:attrName>
                                        </p:attrNameLst>
                                      </p:cBhvr>
                                      <p:to>
                                        <p:strVal val="visible"/>
                                      </p:to>
                                    </p:set>
                                    <p:animEffect transition="in" filter="blinds(horizontal)">
                                      <p:cBhvr>
                                        <p:cTn id="37" dur="500"/>
                                        <p:tgtEl>
                                          <p:spTgt spid="30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pPr marL="571500" indent="-571500" eaLnBrk="1" hangingPunct="1">
              <a:buBlip>
                <a:blip r:embed="rId3"/>
              </a:buBlip>
            </a:pPr>
            <a:r>
              <a:rPr lang="en-US" altLang="zh-CN" dirty="0"/>
              <a:t>Amphibians</a:t>
            </a:r>
            <a:endParaRPr lang="zh-CN" altLang="en-US" dirty="0"/>
          </a:p>
        </p:txBody>
      </p:sp>
      <p:sp>
        <p:nvSpPr>
          <p:cNvPr id="9219" name="内容占位符 8"/>
          <p:cNvSpPr>
            <a:spLocks noGrp="1"/>
          </p:cNvSpPr>
          <p:nvPr>
            <p:ph idx="1"/>
          </p:nvPr>
        </p:nvSpPr>
        <p:spPr>
          <a:xfrm>
            <a:off x="287462" y="1988840"/>
            <a:ext cx="8316986" cy="4025859"/>
          </a:xfrm>
        </p:spPr>
        <p:txBody>
          <a:bodyPr>
            <a:normAutofit/>
          </a:bodyPr>
          <a:lstStyle/>
          <a:p>
            <a:pPr eaLnBrk="1" hangingPunct="1"/>
            <a:r>
              <a:rPr lang="en-US" altLang="zh-CN" sz="2800" dirty="0"/>
              <a:t>Amphibians are </a:t>
            </a:r>
            <a:r>
              <a:rPr lang="en-US" altLang="zh-CN" sz="2800" b="1" dirty="0"/>
              <a:t>ectothermic</a:t>
            </a:r>
            <a:r>
              <a:rPr lang="en-US" altLang="zh-CN" sz="2800" dirty="0"/>
              <a:t> vertebrates, nearly 90% of which are frogs.</a:t>
            </a:r>
          </a:p>
          <a:p>
            <a:pPr eaLnBrk="1" hangingPunct="1"/>
            <a:r>
              <a:rPr lang="en-US" altLang="zh-CN" sz="2800" dirty="0"/>
              <a:t> Amphibians include frogs, toads, newts, salamanders, etc. </a:t>
            </a:r>
          </a:p>
          <a:p>
            <a:r>
              <a:rPr lang="en-US" altLang="zh-CN" sz="2800" dirty="0"/>
              <a:t>The young generally undergo </a:t>
            </a:r>
            <a:r>
              <a:rPr lang="en-US" altLang="zh-CN" sz="2800" b="1" dirty="0"/>
              <a:t>metamorphosis</a:t>
            </a:r>
            <a:r>
              <a:rPr lang="en-US" altLang="zh-CN" sz="2800" dirty="0"/>
              <a:t> from larva with gills to an adult air-breathing form with lungs. Amphibians use their skin as a secondary respiratory surface. </a:t>
            </a:r>
          </a:p>
        </p:txBody>
      </p:sp>
      <p:pic>
        <p:nvPicPr>
          <p:cNvPr id="9220" name="Picture 2" descr="C:\Users\Administrator\Desktop\090401101745-large.jpg"/>
          <p:cNvPicPr>
            <a:picLocks noChangeAspect="1" noChangeArrowheads="1"/>
          </p:cNvPicPr>
          <p:nvPr/>
        </p:nvPicPr>
        <p:blipFill>
          <a:blip r:embed="rId4" cstate="print"/>
          <a:srcRect/>
          <a:stretch>
            <a:fillRect/>
          </a:stretch>
        </p:blipFill>
        <p:spPr bwMode="auto">
          <a:xfrm>
            <a:off x="0" y="0"/>
            <a:ext cx="2428875" cy="1614488"/>
          </a:xfrm>
          <a:prstGeom prst="rect">
            <a:avLst/>
          </a:prstGeom>
          <a:noFill/>
          <a:ln w="9525">
            <a:noFill/>
            <a:miter lim="800000"/>
            <a:headEnd/>
            <a:tailEnd/>
          </a:ln>
        </p:spPr>
      </p:pic>
      <p:pic>
        <p:nvPicPr>
          <p:cNvPr id="9221" name="Picture 2" descr="C:\Users\Administrator\Desktop\71712_580_360.jpg"/>
          <p:cNvPicPr>
            <a:picLocks noChangeAspect="1" noChangeArrowheads="1"/>
          </p:cNvPicPr>
          <p:nvPr/>
        </p:nvPicPr>
        <p:blipFill>
          <a:blip r:embed="rId5" cstate="print"/>
          <a:srcRect/>
          <a:stretch>
            <a:fillRect/>
          </a:stretch>
        </p:blipFill>
        <p:spPr bwMode="auto">
          <a:xfrm>
            <a:off x="6615113" y="0"/>
            <a:ext cx="2528887" cy="1685925"/>
          </a:xfrm>
          <a:prstGeom prst="rect">
            <a:avLst/>
          </a:prstGeom>
          <a:noFill/>
          <a:ln w="9525">
            <a:noFill/>
            <a:miter lim="800000"/>
            <a:headEnd/>
            <a:tailEnd/>
          </a:ln>
        </p:spPr>
      </p:pic>
      <p:sp>
        <p:nvSpPr>
          <p:cNvPr id="9222" name="TextBox 6"/>
          <p:cNvSpPr txBox="1">
            <a:spLocks noChangeArrowheads="1"/>
          </p:cNvSpPr>
          <p:nvPr/>
        </p:nvSpPr>
        <p:spPr bwMode="auto">
          <a:xfrm>
            <a:off x="6572250" y="1671638"/>
            <a:ext cx="928688" cy="400050"/>
          </a:xfrm>
          <a:prstGeom prst="rect">
            <a:avLst/>
          </a:prstGeom>
          <a:noFill/>
          <a:ln w="9525">
            <a:noFill/>
            <a:miter lim="800000"/>
            <a:headEnd/>
            <a:tailEnd/>
          </a:ln>
        </p:spPr>
        <p:txBody>
          <a:bodyPr>
            <a:spAutoFit/>
          </a:bodyPr>
          <a:lstStyle/>
          <a:p>
            <a:r>
              <a:rPr lang="en-US" altLang="zh-CN" sz="2000"/>
              <a:t>Newt</a:t>
            </a:r>
            <a:endParaRPr lang="zh-CN" altLang="en-US" sz="2000"/>
          </a:p>
        </p:txBody>
      </p:sp>
      <p:sp>
        <p:nvSpPr>
          <p:cNvPr id="9223" name="TextBox 7"/>
          <p:cNvSpPr txBox="1">
            <a:spLocks noChangeArrowheads="1"/>
          </p:cNvSpPr>
          <p:nvPr/>
        </p:nvSpPr>
        <p:spPr bwMode="auto">
          <a:xfrm>
            <a:off x="0" y="1600200"/>
            <a:ext cx="712788" cy="400050"/>
          </a:xfrm>
          <a:prstGeom prst="rect">
            <a:avLst/>
          </a:prstGeom>
          <a:noFill/>
          <a:ln w="9525">
            <a:noFill/>
            <a:miter lim="800000"/>
            <a:headEnd/>
            <a:tailEnd/>
          </a:ln>
        </p:spPr>
        <p:txBody>
          <a:bodyPr wrap="none">
            <a:spAutoFit/>
          </a:bodyPr>
          <a:lstStyle/>
          <a:p>
            <a:r>
              <a:rPr lang="en-US" altLang="zh-CN" sz="2000"/>
              <a:t>Frog</a:t>
            </a:r>
            <a:endParaRPr lang="zh-CN" altLang="en-US" sz="2000"/>
          </a:p>
        </p:txBody>
      </p:sp>
      <p:pic>
        <p:nvPicPr>
          <p:cNvPr id="8" name="Picture 3" descr="C:\Users\Administrator\Desktop\201104291150522869.jpg"/>
          <p:cNvPicPr>
            <a:picLocks noChangeAspect="1" noChangeArrowheads="1"/>
          </p:cNvPicPr>
          <p:nvPr/>
        </p:nvPicPr>
        <p:blipFill>
          <a:blip r:embed="rId6" cstate="print"/>
          <a:srcRect/>
          <a:stretch>
            <a:fillRect/>
          </a:stretch>
        </p:blipFill>
        <p:spPr bwMode="auto">
          <a:xfrm>
            <a:off x="6670449" y="5169031"/>
            <a:ext cx="2536254" cy="1691336"/>
          </a:xfrm>
          <a:prstGeom prst="rect">
            <a:avLst/>
          </a:prstGeom>
          <a:noFill/>
          <a:ln w="9525">
            <a:noFill/>
            <a:miter lim="800000"/>
            <a:headEnd/>
            <a:tailEnd/>
          </a:ln>
        </p:spPr>
      </p:pic>
      <p:sp>
        <p:nvSpPr>
          <p:cNvPr id="2" name="矩形 1"/>
          <p:cNvSpPr/>
          <p:nvPr/>
        </p:nvSpPr>
        <p:spPr>
          <a:xfrm>
            <a:off x="4181531" y="6309319"/>
            <a:ext cx="2390719" cy="461665"/>
          </a:xfrm>
          <a:prstGeom prst="rect">
            <a:avLst/>
          </a:prstGeom>
        </p:spPr>
        <p:txBody>
          <a:bodyPr wrap="none">
            <a:spAutoFit/>
          </a:bodyPr>
          <a:lstStyle/>
          <a:p>
            <a:r>
              <a:rPr lang="en-US" altLang="zh-CN" sz="2400" dirty="0"/>
              <a:t>Giant salamander</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anim calcmode="lin" valueType="num">
                                      <p:cBhvr additive="base">
                                        <p:cTn id="7" dur="500" fill="hold"/>
                                        <p:tgtEl>
                                          <p:spTgt spid="921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 calcmode="lin" valueType="num">
                                      <p:cBhvr additive="base">
                                        <p:cTn id="13" dur="500" fill="hold"/>
                                        <p:tgtEl>
                                          <p:spTgt spid="921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21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内容占位符 2"/>
          <p:cNvSpPr>
            <a:spLocks noGrp="1"/>
          </p:cNvSpPr>
          <p:nvPr>
            <p:ph idx="1"/>
          </p:nvPr>
        </p:nvSpPr>
        <p:spPr>
          <a:xfrm>
            <a:off x="370384" y="1628800"/>
            <a:ext cx="8316416" cy="4736553"/>
          </a:xfrm>
        </p:spPr>
        <p:txBody>
          <a:bodyPr>
            <a:noAutofit/>
          </a:bodyPr>
          <a:lstStyle/>
          <a:p>
            <a:pPr eaLnBrk="1" hangingPunct="1"/>
            <a:r>
              <a:rPr lang="en-US" altLang="zh-CN" sz="2400" dirty="0"/>
              <a:t>Although most adult amphibians live on land, they always go back to the water to breed. On land, amphibians are restricted to moist habitats because of the need to keep their skin damp.</a:t>
            </a:r>
          </a:p>
          <a:p>
            <a:pPr eaLnBrk="1" hangingPunct="1"/>
            <a:r>
              <a:rPr lang="en-US" altLang="zh-CN" sz="2400" b="1" dirty="0"/>
              <a:t>Characteristics:</a:t>
            </a:r>
          </a:p>
          <a:p>
            <a:r>
              <a:rPr lang="en-US" altLang="zh-CN" sz="2400" dirty="0"/>
              <a:t>1) skin: vertebrates with moist, scale-less skin, lack any skin coverings such as fur, scales or feathers </a:t>
            </a:r>
          </a:p>
          <a:p>
            <a:r>
              <a:rPr lang="en-US" altLang="zh-CN" sz="2400" dirty="0"/>
              <a:t>2) reproduction: eggs laid in water, larva lives in water</a:t>
            </a:r>
          </a:p>
          <a:p>
            <a:r>
              <a:rPr lang="en-US" altLang="zh-CN" sz="2400" dirty="0"/>
              <a:t>3) adult often lives on land, even as adults, most frogs and other amphibians must stay close to water</a:t>
            </a:r>
          </a:p>
          <a:p>
            <a:pPr eaLnBrk="1" hangingPunct="1"/>
            <a:r>
              <a:rPr lang="en-US" altLang="zh-CN" sz="2400" dirty="0"/>
              <a:t>4) Breathing: larva has gills, adult has lungs</a:t>
            </a:r>
          </a:p>
        </p:txBody>
      </p:sp>
      <p:sp>
        <p:nvSpPr>
          <p:cNvPr id="10243" name="标题 1"/>
          <p:cNvSpPr>
            <a:spLocks noGrp="1"/>
          </p:cNvSpPr>
          <p:nvPr>
            <p:ph type="title"/>
          </p:nvPr>
        </p:nvSpPr>
        <p:spPr/>
        <p:txBody>
          <a:bodyPr/>
          <a:lstStyle/>
          <a:p>
            <a:pPr eaLnBrk="1" hangingPunct="1"/>
            <a:r>
              <a:rPr lang="en-US" altLang="zh-CN" dirty="0"/>
              <a:t>Amphibians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4">
                                            <p:txEl>
                                              <p:pRg st="1" end="1"/>
                                            </p:txEl>
                                          </p:spTgt>
                                        </p:tgtEl>
                                        <p:attrNameLst>
                                          <p:attrName>style.visibility</p:attrName>
                                        </p:attrNameLst>
                                      </p:cBhvr>
                                      <p:to>
                                        <p:strVal val="visible"/>
                                      </p:to>
                                    </p:set>
                                    <p:anim calcmode="lin" valueType="num">
                                      <p:cBhvr additive="base">
                                        <p:cTn id="7" dur="500" fill="hold"/>
                                        <p:tgtEl>
                                          <p:spTgt spid="1024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44">
                                            <p:txEl>
                                              <p:pRg st="2" end="2"/>
                                            </p:txEl>
                                          </p:spTgt>
                                        </p:tgtEl>
                                        <p:attrNameLst>
                                          <p:attrName>style.visibility</p:attrName>
                                        </p:attrNameLst>
                                      </p:cBhvr>
                                      <p:to>
                                        <p:strVal val="visible"/>
                                      </p:to>
                                    </p:set>
                                    <p:anim calcmode="lin" valueType="num">
                                      <p:cBhvr additive="base">
                                        <p:cTn id="11" dur="500" fill="hold"/>
                                        <p:tgtEl>
                                          <p:spTgt spid="1024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24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44">
                                            <p:txEl>
                                              <p:pRg st="3" end="3"/>
                                            </p:txEl>
                                          </p:spTgt>
                                        </p:tgtEl>
                                        <p:attrNameLst>
                                          <p:attrName>style.visibility</p:attrName>
                                        </p:attrNameLst>
                                      </p:cBhvr>
                                      <p:to>
                                        <p:strVal val="visible"/>
                                      </p:to>
                                    </p:set>
                                    <p:anim calcmode="lin" valueType="num">
                                      <p:cBhvr additive="base">
                                        <p:cTn id="17" dur="500" fill="hold"/>
                                        <p:tgtEl>
                                          <p:spTgt spid="10244">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24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244">
                                            <p:txEl>
                                              <p:pRg st="4" end="4"/>
                                            </p:txEl>
                                          </p:spTgt>
                                        </p:tgtEl>
                                        <p:attrNameLst>
                                          <p:attrName>style.visibility</p:attrName>
                                        </p:attrNameLst>
                                      </p:cBhvr>
                                      <p:to>
                                        <p:strVal val="visible"/>
                                      </p:to>
                                    </p:set>
                                    <p:anim calcmode="lin" valueType="num">
                                      <p:cBhvr additive="base">
                                        <p:cTn id="23" dur="500" fill="hold"/>
                                        <p:tgtEl>
                                          <p:spTgt spid="1024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24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244">
                                            <p:txEl>
                                              <p:pRg st="5" end="5"/>
                                            </p:txEl>
                                          </p:spTgt>
                                        </p:tgtEl>
                                        <p:attrNameLst>
                                          <p:attrName>style.visibility</p:attrName>
                                        </p:attrNameLst>
                                      </p:cBhvr>
                                      <p:to>
                                        <p:strVal val="visible"/>
                                      </p:to>
                                    </p:set>
                                    <p:anim calcmode="lin" valueType="num">
                                      <p:cBhvr additive="base">
                                        <p:cTn id="29" dur="500" fill="hold"/>
                                        <p:tgtEl>
                                          <p:spTgt spid="1024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24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FBD0BF5A998E4FBF3D7F1E0E7141BA" ma:contentTypeVersion="11" ma:contentTypeDescription="Create a new document." ma:contentTypeScope="" ma:versionID="2900167372ef891b9543ccdbe48d3a46">
  <xsd:schema xmlns:xsd="http://www.w3.org/2001/XMLSchema" xmlns:xs="http://www.w3.org/2001/XMLSchema" xmlns:p="http://schemas.microsoft.com/office/2006/metadata/properties" xmlns:ns2="638b3d8b-b976-4de6-b921-0ae678ab4705" xmlns:ns3="dae67ecd-5e24-42a2-8771-e1145e54c48e" targetNamespace="http://schemas.microsoft.com/office/2006/metadata/properties" ma:root="true" ma:fieldsID="c6d5648b3e5fdd31bca91684134b5e19" ns2:_="" ns3:_="">
    <xsd:import namespace="638b3d8b-b976-4de6-b921-0ae678ab4705"/>
    <xsd:import namespace="dae67ecd-5e24-42a2-8771-e1145e54c48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8b3d8b-b976-4de6-b921-0ae678ab47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ae67ecd-5e24-42a2-8771-e1145e54c48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DA5E58C-09CA-4F40-8A67-4AFC462D97F8}"/>
</file>

<file path=customXml/itemProps2.xml><?xml version="1.0" encoding="utf-8"?>
<ds:datastoreItem xmlns:ds="http://schemas.openxmlformats.org/officeDocument/2006/customXml" ds:itemID="{277AF207-68DC-4B8F-8406-C2C0566B6F18}"/>
</file>

<file path=customXml/itemProps3.xml><?xml version="1.0" encoding="utf-8"?>
<ds:datastoreItem xmlns:ds="http://schemas.openxmlformats.org/officeDocument/2006/customXml" ds:itemID="{1533B711-D76A-4422-A488-9AC08829231F}"/>
</file>

<file path=docProps/app.xml><?xml version="1.0" encoding="utf-8"?>
<Properties xmlns="http://schemas.openxmlformats.org/officeDocument/2006/extended-properties" xmlns:vt="http://schemas.openxmlformats.org/officeDocument/2006/docPropsVTypes">
  <TotalTime>3896</TotalTime>
  <Words>896</Words>
  <Application>Microsoft Macintosh PowerPoint</Application>
  <PresentationFormat>全屏显示(4:3)</PresentationFormat>
  <Paragraphs>137</Paragraphs>
  <Slides>36</Slides>
  <Notes>11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36</vt:i4>
      </vt:variant>
    </vt:vector>
  </HeadingPairs>
  <TitlesOfParts>
    <vt:vector size="40" baseType="lpstr">
      <vt:lpstr>Arial</vt:lpstr>
      <vt:lpstr>Calibri</vt:lpstr>
      <vt:lpstr>Wingdings</vt:lpstr>
      <vt:lpstr>Office 主题</vt:lpstr>
      <vt:lpstr>Features of main groups -vertebrates</vt:lpstr>
      <vt:lpstr>1-Animals</vt:lpstr>
      <vt:lpstr>1.1 Vertebrates</vt:lpstr>
      <vt:lpstr>PowerPoint 演示文稿</vt:lpstr>
      <vt:lpstr>Fish</vt:lpstr>
      <vt:lpstr>Fish</vt:lpstr>
      <vt:lpstr>PowerPoint 演示文稿</vt:lpstr>
      <vt:lpstr>Amphibians</vt:lpstr>
      <vt:lpstr>Amphibians</vt:lpstr>
      <vt:lpstr>Reptiles</vt:lpstr>
      <vt:lpstr>Defense strategy</vt:lpstr>
      <vt:lpstr>Reptiles</vt:lpstr>
      <vt:lpstr>Birds/ Aves</vt:lpstr>
      <vt:lpstr>Birds</vt:lpstr>
      <vt:lpstr>Birds who do NOT fly!</vt:lpstr>
      <vt:lpstr>Smallest / Largest</vt:lpstr>
      <vt:lpstr>Birds</vt:lpstr>
      <vt:lpstr>PowerPoint 演示文稿</vt:lpstr>
      <vt:lpstr>Mammals</vt:lpstr>
      <vt:lpstr>Mammals</vt:lpstr>
      <vt:lpstr>Record-holder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Mammals</dc:title>
  <dc:creator>Windows7</dc:creator>
  <cp:lastModifiedBy>柴 文婷</cp:lastModifiedBy>
  <cp:revision>294</cp:revision>
  <dcterms:created xsi:type="dcterms:W3CDTF">2015-04-08T02:21:56Z</dcterms:created>
  <dcterms:modified xsi:type="dcterms:W3CDTF">2020-09-11T03:05:39Z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0x01010002FBD0BF5A998E4FBF3D7F1E0E7141BA</vt:lpwstr>
  </property>
</Properties>
</file>